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13"/>
  </p:notesMasterIdLst>
  <p:sldIdLst>
    <p:sldId id="273" r:id="rId2"/>
    <p:sldId id="257" r:id="rId3"/>
    <p:sldId id="256" r:id="rId4"/>
    <p:sldId id="269" r:id="rId5"/>
    <p:sldId id="258" r:id="rId6"/>
    <p:sldId id="272" r:id="rId7"/>
    <p:sldId id="259" r:id="rId8"/>
    <p:sldId id="262" r:id="rId9"/>
    <p:sldId id="261" r:id="rId10"/>
    <p:sldId id="263" r:id="rId11"/>
    <p:sldId id="265" r:id="rId12"/>
  </p:sldIdLst>
  <p:sldSz cx="12192000" cy="6858000"/>
  <p:notesSz cx="7104063"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1" d="100"/>
          <a:sy n="101" d="100"/>
        </p:scale>
        <p:origin x="87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8428" cy="513508"/>
          </a:xfrm>
          <a:prstGeom prst="rect">
            <a:avLst/>
          </a:prstGeom>
        </p:spPr>
        <p:txBody>
          <a:bodyPr vert="horz" lIns="99070" tIns="49535" rIns="99070" bIns="49535"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3992" y="0"/>
            <a:ext cx="3078428" cy="513508"/>
          </a:xfrm>
          <a:prstGeom prst="rect">
            <a:avLst/>
          </a:prstGeom>
        </p:spPr>
        <p:txBody>
          <a:bodyPr vert="horz" lIns="99070" tIns="49535" rIns="99070" bIns="49535" rtlCol="0"/>
          <a:lstStyle>
            <a:lvl1pPr algn="r">
              <a:defRPr sz="1300"/>
            </a:lvl1pPr>
          </a:lstStyle>
          <a:p>
            <a:fld id="{245B4005-CF43-4DD4-B125-B0080F219C78}" type="datetimeFigureOut">
              <a:rPr kumimoji="1" lang="ja-JP" altLang="en-US" smtClean="0"/>
              <a:t>2023/4/21</a:t>
            </a:fld>
            <a:endParaRPr kumimoji="1" lang="ja-JP" altLang="en-US"/>
          </a:p>
        </p:txBody>
      </p:sp>
      <p:sp>
        <p:nvSpPr>
          <p:cNvPr id="4" name="スライド イメージ プレースホルダー 3"/>
          <p:cNvSpPr>
            <a:spLocks noGrp="1" noRot="1" noChangeAspect="1"/>
          </p:cNvSpPr>
          <p:nvPr>
            <p:ph type="sldImg" idx="2"/>
          </p:nvPr>
        </p:nvSpPr>
        <p:spPr>
          <a:xfrm>
            <a:off x="482600" y="1279525"/>
            <a:ext cx="6138863" cy="3452813"/>
          </a:xfrm>
          <a:prstGeom prst="rect">
            <a:avLst/>
          </a:prstGeom>
          <a:noFill/>
          <a:ln w="12700">
            <a:solidFill>
              <a:prstClr val="black"/>
            </a:solidFill>
          </a:ln>
        </p:spPr>
        <p:txBody>
          <a:bodyPr vert="horz" lIns="99070" tIns="49535" rIns="99070" bIns="49535" rtlCol="0" anchor="ctr"/>
          <a:lstStyle/>
          <a:p>
            <a:endParaRPr lang="ja-JP" altLang="en-US"/>
          </a:p>
        </p:txBody>
      </p:sp>
      <p:sp>
        <p:nvSpPr>
          <p:cNvPr id="5" name="ノート プレースホルダー 4"/>
          <p:cNvSpPr>
            <a:spLocks noGrp="1"/>
          </p:cNvSpPr>
          <p:nvPr>
            <p:ph type="body" sz="quarter" idx="3"/>
          </p:nvPr>
        </p:nvSpPr>
        <p:spPr>
          <a:xfrm>
            <a:off x="710407" y="4925408"/>
            <a:ext cx="5683250" cy="4029879"/>
          </a:xfrm>
          <a:prstGeom prst="rect">
            <a:avLst/>
          </a:prstGeom>
        </p:spPr>
        <p:txBody>
          <a:bodyPr vert="horz" lIns="99070" tIns="49535" rIns="99070" bIns="49535"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721107"/>
            <a:ext cx="3078428" cy="513507"/>
          </a:xfrm>
          <a:prstGeom prst="rect">
            <a:avLst/>
          </a:prstGeom>
        </p:spPr>
        <p:txBody>
          <a:bodyPr vert="horz" lIns="99070" tIns="49535" rIns="99070" bIns="49535"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3992" y="9721107"/>
            <a:ext cx="3078428" cy="513507"/>
          </a:xfrm>
          <a:prstGeom prst="rect">
            <a:avLst/>
          </a:prstGeom>
        </p:spPr>
        <p:txBody>
          <a:bodyPr vert="horz" lIns="99070" tIns="49535" rIns="99070" bIns="49535" rtlCol="0" anchor="b"/>
          <a:lstStyle>
            <a:lvl1pPr algn="r">
              <a:defRPr sz="1300"/>
            </a:lvl1pPr>
          </a:lstStyle>
          <a:p>
            <a:fld id="{A6ADD6CC-CF35-4ECF-B812-7BE42DE8EBCA}" type="slidenum">
              <a:rPr kumimoji="1" lang="ja-JP" altLang="en-US" smtClean="0"/>
              <a:t>‹#›</a:t>
            </a:fld>
            <a:endParaRPr kumimoji="1" lang="ja-JP" altLang="en-US"/>
          </a:p>
        </p:txBody>
      </p:sp>
    </p:spTree>
    <p:extLst>
      <p:ext uri="{BB962C8B-B14F-4D97-AF65-F5344CB8AC3E}">
        <p14:creationId xmlns:p14="http://schemas.microsoft.com/office/powerpoint/2010/main" val="336869776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a:latin typeface="Calibri"/>
              <a:ea typeface="游ゴシック"/>
              <a:cs typeface="Calibri"/>
            </a:endParaRPr>
          </a:p>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ADD6CC-CF35-4ECF-B812-7BE42DE8EBCA}" type="slidenum">
              <a:rPr kumimoji="1" lang="ja-JP" altLang="en-US" sz="13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1" lang="ja-JP" altLang="en-US" sz="13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700593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ja-JP" altLang="en-US">
              <a:latin typeface="游ゴシック"/>
              <a:ea typeface="游ゴシック"/>
              <a:cs typeface="Calibri"/>
            </a:endParaRPr>
          </a:p>
        </p:txBody>
      </p:sp>
      <p:sp>
        <p:nvSpPr>
          <p:cNvPr id="4" name="Slide Number Placeholder 3"/>
          <p:cNvSpPr>
            <a:spLocks noGrp="1"/>
          </p:cNvSpPr>
          <p:nvPr>
            <p:ph type="sldNum" sz="quarter" idx="5"/>
          </p:nvPr>
        </p:nvSpPr>
        <p:spPr/>
        <p:txBody>
          <a:bodyPr/>
          <a:lstStyle/>
          <a:p>
            <a:fld id="{A6ADD6CC-CF35-4ECF-B812-7BE42DE8EBCA}" type="slidenum">
              <a:rPr kumimoji="1" lang="ja-JP" altLang="en-US" smtClean="0"/>
              <a:t>10</a:t>
            </a:fld>
            <a:endParaRPr kumimoji="1" lang="ja-JP" altLang="en-US"/>
          </a:p>
        </p:txBody>
      </p:sp>
    </p:spTree>
    <p:extLst>
      <p:ext uri="{BB962C8B-B14F-4D97-AF65-F5344CB8AC3E}">
        <p14:creationId xmlns:p14="http://schemas.microsoft.com/office/powerpoint/2010/main" val="518963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今回紹介した</a:t>
            </a:r>
            <a:r>
              <a:rPr kumimoji="1" lang="en-US" altLang="ja-JP"/>
              <a:t>Rhythm Alarm!</a:t>
            </a:r>
            <a:r>
              <a:rPr kumimoji="1" lang="ja-JP" altLang="en-US"/>
              <a:t>は、ダウンロードも可能で、ポスター発表でも実演予定です。</a:t>
            </a:r>
            <a:endParaRPr kumimoji="1" lang="en-US" altLang="ja-JP"/>
          </a:p>
          <a:p>
            <a:r>
              <a:rPr kumimoji="1" lang="ja-JP" altLang="en-US"/>
              <a:t>以上で発表を終わります。ご清聴ありがとうございました。</a:t>
            </a:r>
          </a:p>
        </p:txBody>
      </p:sp>
      <p:sp>
        <p:nvSpPr>
          <p:cNvPr id="4" name="スライド番号プレースホルダー 3"/>
          <p:cNvSpPr>
            <a:spLocks noGrp="1"/>
          </p:cNvSpPr>
          <p:nvPr>
            <p:ph type="sldNum" sz="quarter" idx="5"/>
          </p:nvPr>
        </p:nvSpPr>
        <p:spPr/>
        <p:txBody>
          <a:bodyPr/>
          <a:lstStyle/>
          <a:p>
            <a:fld id="{A6ADD6CC-CF35-4ECF-B812-7BE42DE8EBCA}" type="slidenum">
              <a:rPr kumimoji="1" lang="ja-JP" altLang="en-US" smtClean="0"/>
              <a:t>11</a:t>
            </a:fld>
            <a:endParaRPr kumimoji="1" lang="ja-JP" altLang="en-US"/>
          </a:p>
        </p:txBody>
      </p:sp>
    </p:spTree>
    <p:extLst>
      <p:ext uri="{BB962C8B-B14F-4D97-AF65-F5344CB8AC3E}">
        <p14:creationId xmlns:p14="http://schemas.microsoft.com/office/powerpoint/2010/main" val="2197087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a:latin typeface="Calibri"/>
              <a:ea typeface="游ゴシック"/>
              <a:cs typeface="Calibri"/>
            </a:endParaRPr>
          </a:p>
          <a:p>
            <a:endParaRPr kumimoji="1" lang="ja-JP" altLang="en-US"/>
          </a:p>
        </p:txBody>
      </p:sp>
      <p:sp>
        <p:nvSpPr>
          <p:cNvPr id="4" name="スライド番号プレースホルダー 3"/>
          <p:cNvSpPr>
            <a:spLocks noGrp="1"/>
          </p:cNvSpPr>
          <p:nvPr>
            <p:ph type="sldNum" sz="quarter" idx="5"/>
          </p:nvPr>
        </p:nvSpPr>
        <p:spPr/>
        <p:txBody>
          <a:bodyPr/>
          <a:lstStyle/>
          <a:p>
            <a:fld id="{A6ADD6CC-CF35-4ECF-B812-7BE42DE8EBCA}" type="slidenum">
              <a:rPr kumimoji="1" lang="ja-JP" altLang="en-US" smtClean="0"/>
              <a:t>2</a:t>
            </a:fld>
            <a:endParaRPr kumimoji="1" lang="ja-JP" altLang="en-US"/>
          </a:p>
        </p:txBody>
      </p:sp>
    </p:spTree>
    <p:extLst>
      <p:ext uri="{BB962C8B-B14F-4D97-AF65-F5344CB8AC3E}">
        <p14:creationId xmlns:p14="http://schemas.microsoft.com/office/powerpoint/2010/main" val="3519099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latin typeface="Calibri"/>
                <a:ea typeface="游ゴシック"/>
                <a:cs typeface="Calibri"/>
              </a:rPr>
              <a:t>オリジナルアプリの開発にあたり、まず初め班員でブレインストーミングを行い、どのようなアプリを作るかアイディアを出し合いました。</a:t>
            </a:r>
          </a:p>
          <a:p>
            <a:r>
              <a:rPr lang="ja-JP" altLang="en-US">
                <a:latin typeface="Calibri"/>
                <a:ea typeface="游ゴシック"/>
                <a:cs typeface="Calibri"/>
              </a:rPr>
              <a:t>その結果、スライドのように、ゲームや、アラーム、あみだくじといった様々な案があげられました。</a:t>
            </a:r>
          </a:p>
          <a:p>
            <a:r>
              <a:rPr lang="ja-JP" altLang="en-US">
                <a:latin typeface="Calibri"/>
                <a:ea typeface="游ゴシック"/>
                <a:cs typeface="Calibri"/>
              </a:rPr>
              <a:t>これらの案の中で、技術的・時間的に実装可能か？オリジナリティーを出しやすいか？などを基準に話し合い、実際に作るものをゲームに決めました。</a:t>
            </a:r>
            <a:endParaRPr lang="ja-JP">
              <a:latin typeface="游ゴシック" panose="020F0502020204030204"/>
              <a:ea typeface="游ゴシック"/>
              <a:cs typeface="Calibri"/>
            </a:endParaRPr>
          </a:p>
          <a:p>
            <a:r>
              <a:rPr lang="ja-JP" altLang="en-US">
                <a:latin typeface="Calibri"/>
                <a:ea typeface="游ゴシック"/>
                <a:cs typeface="Calibri"/>
              </a:rPr>
              <a:t>さらに、具体的にどのようなゲームを作るかを話し合い、スライドのような案があげられました。</a:t>
            </a:r>
            <a:endParaRPr lang="ja-JP">
              <a:latin typeface="游ゴシック" panose="020F0502020204030204"/>
              <a:ea typeface="游ゴシック"/>
              <a:cs typeface="Calibri"/>
            </a:endParaRPr>
          </a:p>
          <a:p>
            <a:r>
              <a:rPr lang="ja-JP" altLang="en-US">
                <a:latin typeface="Calibri"/>
                <a:ea typeface="游ゴシック"/>
                <a:cs typeface="Calibri"/>
              </a:rPr>
              <a:t>スライド右上の基準をもとに話し合ったっ結果、オリジナルなリズムゲームをつくることに決めました。</a:t>
            </a:r>
            <a:endParaRPr lang="ja-JP">
              <a:latin typeface="游ゴシック" panose="020F0502020204030204"/>
              <a:ea typeface="游ゴシック"/>
              <a:cs typeface="Calibri"/>
            </a:endParaRPr>
          </a:p>
        </p:txBody>
      </p:sp>
      <p:sp>
        <p:nvSpPr>
          <p:cNvPr id="4" name="Slide Number Placeholder 3"/>
          <p:cNvSpPr>
            <a:spLocks noGrp="1"/>
          </p:cNvSpPr>
          <p:nvPr>
            <p:ph type="sldNum" sz="quarter" idx="5"/>
          </p:nvPr>
        </p:nvSpPr>
        <p:spPr/>
        <p:txBody>
          <a:bodyPr/>
          <a:lstStyle/>
          <a:p>
            <a:fld id="{A6ADD6CC-CF35-4ECF-B812-7BE42DE8EBCA}" type="slidenum">
              <a:rPr kumimoji="1" lang="ja-JP" altLang="en-US" smtClean="0"/>
              <a:t>3</a:t>
            </a:fld>
            <a:endParaRPr kumimoji="1" lang="ja-JP" altLang="en-US"/>
          </a:p>
        </p:txBody>
      </p:sp>
    </p:spTree>
    <p:extLst>
      <p:ext uri="{BB962C8B-B14F-4D97-AF65-F5344CB8AC3E}">
        <p14:creationId xmlns:p14="http://schemas.microsoft.com/office/powerpoint/2010/main" val="2128277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ea typeface="游ゴシック"/>
              </a:rPr>
              <a:t>音楽に合わせて～</a:t>
            </a:r>
          </a:p>
          <a:p>
            <a:r>
              <a:rPr lang="ja-JP" altLang="en-US">
                <a:ea typeface="游ゴシック"/>
              </a:rPr>
              <a:t>スライドの画像のようにさまざまな種類のものがありますが今回は画像一番右の(ここでアニメーション)jubeatに近いものを作りました。</a:t>
            </a:r>
          </a:p>
        </p:txBody>
      </p:sp>
      <p:sp>
        <p:nvSpPr>
          <p:cNvPr id="4" name="スライド番号プレースホルダー 3"/>
          <p:cNvSpPr>
            <a:spLocks noGrp="1"/>
          </p:cNvSpPr>
          <p:nvPr>
            <p:ph type="sldNum" sz="quarter" idx="5"/>
          </p:nvPr>
        </p:nvSpPr>
        <p:spPr/>
        <p:txBody>
          <a:bodyPr/>
          <a:lstStyle/>
          <a:p>
            <a:fld id="{A6ADD6CC-CF35-4ECF-B812-7BE42DE8EBCA}" type="slidenum">
              <a:rPr kumimoji="1" lang="ja-JP" altLang="en-US" smtClean="0"/>
              <a:t>4</a:t>
            </a:fld>
            <a:endParaRPr kumimoji="1" lang="ja-JP" altLang="en-US"/>
          </a:p>
        </p:txBody>
      </p:sp>
    </p:spTree>
    <p:extLst>
      <p:ext uri="{BB962C8B-B14F-4D97-AF65-F5344CB8AC3E}">
        <p14:creationId xmlns:p14="http://schemas.microsoft.com/office/powerpoint/2010/main" val="210080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latin typeface="Calibri"/>
                <a:ea typeface="游ゴシック"/>
                <a:cs typeface="Calibri"/>
              </a:rPr>
              <a:t>しかし、普通のリズムゲームを作るだけではオリジナルなアプリとは言えないと考えました。</a:t>
            </a:r>
          </a:p>
          <a:p>
            <a:r>
              <a:rPr lang="ja-JP" altLang="en-US">
                <a:latin typeface="Calibri"/>
                <a:ea typeface="游ゴシック"/>
                <a:cs typeface="Calibri"/>
              </a:rPr>
              <a:t>そこで、リズムゲームに何か別の要素を組み合わせて、今までにないような新しいものにしようということになりました</a:t>
            </a:r>
          </a:p>
          <a:p>
            <a:r>
              <a:rPr lang="ja-JP" altLang="en-US">
                <a:latin typeface="Calibri"/>
                <a:ea typeface="游ゴシック"/>
                <a:cs typeface="Calibri"/>
              </a:rPr>
              <a:t>話し合いの結果、リズムゲームの要素である音楽に着目しました</a:t>
            </a:r>
          </a:p>
          <a:p>
            <a:r>
              <a:rPr lang="ja-JP" altLang="en-US">
                <a:latin typeface="Calibri"/>
                <a:ea typeface="游ゴシック"/>
                <a:cs typeface="Calibri"/>
              </a:rPr>
              <a:t>そして音楽に関連して、前のブレインストーミングで上がっていたアラームを採用しました</a:t>
            </a:r>
          </a:p>
          <a:p>
            <a:r>
              <a:rPr lang="ja-JP" altLang="en-US">
                <a:latin typeface="Calibri"/>
                <a:ea typeface="游ゴシック"/>
                <a:cs typeface="Calibri"/>
              </a:rPr>
              <a:t>その結果、アラーム音に合わせてリズムゲームをすることで効率的に起きることができる新しい発想の目覚ましアプリを作成することになりました</a:t>
            </a:r>
            <a:endParaRPr lang="ja-JP"/>
          </a:p>
          <a:p>
            <a:endParaRPr lang="ja-JP" altLang="en-US">
              <a:latin typeface="Calibri"/>
              <a:ea typeface="游ゴシック"/>
              <a:cs typeface="Calibri"/>
            </a:endParaRPr>
          </a:p>
        </p:txBody>
      </p:sp>
      <p:sp>
        <p:nvSpPr>
          <p:cNvPr id="4" name="Slide Number Placeholder 3"/>
          <p:cNvSpPr>
            <a:spLocks noGrp="1"/>
          </p:cNvSpPr>
          <p:nvPr>
            <p:ph type="sldNum" sz="quarter" idx="5"/>
          </p:nvPr>
        </p:nvSpPr>
        <p:spPr/>
        <p:txBody>
          <a:bodyPr/>
          <a:lstStyle/>
          <a:p>
            <a:fld id="{A6ADD6CC-CF35-4ECF-B812-7BE42DE8EBCA}" type="slidenum">
              <a:rPr kumimoji="1" lang="ja-JP" altLang="en-US" smtClean="0"/>
              <a:t>5</a:t>
            </a:fld>
            <a:endParaRPr kumimoji="1" lang="ja-JP" altLang="en-US"/>
          </a:p>
        </p:txBody>
      </p:sp>
    </p:spTree>
    <p:extLst>
      <p:ext uri="{BB962C8B-B14F-4D97-AF65-F5344CB8AC3E}">
        <p14:creationId xmlns:p14="http://schemas.microsoft.com/office/powerpoint/2010/main" val="2250394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a:latin typeface="Calibri"/>
              <a:ea typeface="游ゴシック"/>
              <a:cs typeface="Calibri"/>
            </a:endParaRPr>
          </a:p>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ADD6CC-CF35-4ECF-B812-7BE42DE8EBCA}" type="slidenum">
              <a:rPr kumimoji="1" lang="ja-JP" altLang="en-US" sz="13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1" lang="ja-JP" altLang="en-US" sz="13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820774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開発するにあたり、スライドにあるような</a:t>
            </a:r>
            <a:r>
              <a:rPr kumimoji="1" lang="en-US" altLang="ja-JP"/>
              <a:t>3</a:t>
            </a:r>
            <a:r>
              <a:rPr kumimoji="1" lang="ja-JP" altLang="en-US"/>
              <a:t>つのことに気を付けてプログラミング言語を選定しました。</a:t>
            </a:r>
            <a:endParaRPr kumimoji="1" lang="en-US" altLang="ja-JP"/>
          </a:p>
          <a:p>
            <a:r>
              <a:rPr kumimoji="1" lang="ja-JP" altLang="en-US"/>
              <a:t>その結果、今回は</a:t>
            </a:r>
            <a:r>
              <a:rPr kumimoji="1" lang="en-US" altLang="ja-JP"/>
              <a:t>Python</a:t>
            </a:r>
            <a:r>
              <a:rPr kumimoji="1" lang="ja-JP" altLang="en-US"/>
              <a:t>で開発することに決定しました。</a:t>
            </a:r>
            <a:endParaRPr kumimoji="1" lang="en-US" altLang="ja-JP"/>
          </a:p>
          <a:p>
            <a:r>
              <a:rPr kumimoji="1" lang="ja-JP" altLang="en-US"/>
              <a:t>そのあと、アプリの構造や開発の手順、発表に必要な資料の作成など、制作作業を効率的に進めるために事前に役割分担や流れを考え、開発していきました。</a:t>
            </a:r>
            <a:endParaRPr kumimoji="1" lang="en-US" altLang="ja-JP"/>
          </a:p>
        </p:txBody>
      </p:sp>
      <p:sp>
        <p:nvSpPr>
          <p:cNvPr id="4" name="スライド番号プレースホルダー 3"/>
          <p:cNvSpPr>
            <a:spLocks noGrp="1"/>
          </p:cNvSpPr>
          <p:nvPr>
            <p:ph type="sldNum" sz="quarter" idx="5"/>
          </p:nvPr>
        </p:nvSpPr>
        <p:spPr/>
        <p:txBody>
          <a:bodyPr/>
          <a:lstStyle/>
          <a:p>
            <a:fld id="{A6ADD6CC-CF35-4ECF-B812-7BE42DE8EBCA}" type="slidenum">
              <a:rPr kumimoji="1" lang="ja-JP" altLang="en-US" smtClean="0"/>
              <a:t>7</a:t>
            </a:fld>
            <a:endParaRPr kumimoji="1" lang="ja-JP" altLang="en-US"/>
          </a:p>
        </p:txBody>
      </p:sp>
    </p:spTree>
    <p:extLst>
      <p:ext uri="{BB962C8B-B14F-4D97-AF65-F5344CB8AC3E}">
        <p14:creationId xmlns:p14="http://schemas.microsoft.com/office/powerpoint/2010/main" val="1461593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ea typeface="游ゴシック"/>
              </a:rPr>
              <a:t>ユーザー目線で必要だと考えた二つの機能を実装しました。</a:t>
            </a:r>
          </a:p>
          <a:p>
            <a:r>
              <a:rPr lang="ja-JP" altLang="en-US">
                <a:ea typeface="游ゴシック"/>
              </a:rPr>
              <a:t>1つ目は使用端末の違いによって生じるパネルと音との遅延を調整する機能。</a:t>
            </a:r>
            <a:endParaRPr lang="ja-JP" altLang="en-US" sz="1200">
              <a:ea typeface="游ゴシック"/>
            </a:endParaRPr>
          </a:p>
          <a:p>
            <a:endParaRPr kumimoji="1" lang="en-US" altLang="ja-JP"/>
          </a:p>
          <a:p>
            <a:r>
              <a:rPr lang="ja-JP" altLang="en-US">
                <a:ea typeface="游ゴシック"/>
              </a:rPr>
              <a:t>二つ目はアラームである以上好きな音楽を使用したいと考えて譜面を自作できるアプリも実装しました。</a:t>
            </a:r>
            <a:endParaRPr kumimoji="1"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A6ADD6CC-CF35-4ECF-B812-7BE42DE8EBCA}" type="slidenum">
              <a:rPr kumimoji="1" lang="ja-JP" altLang="en-US" smtClean="0"/>
              <a:t>8</a:t>
            </a:fld>
            <a:endParaRPr kumimoji="1" lang="ja-JP" altLang="en-US"/>
          </a:p>
        </p:txBody>
      </p:sp>
    </p:spTree>
    <p:extLst>
      <p:ext uri="{BB962C8B-B14F-4D97-AF65-F5344CB8AC3E}">
        <p14:creationId xmlns:p14="http://schemas.microsoft.com/office/powerpoint/2010/main" val="1776256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latin typeface="Calibri"/>
                <a:ea typeface="游ゴシック"/>
                <a:cs typeface="Calibri"/>
              </a:rPr>
              <a:t>次に私たちがこだわったポイントについて紹介します</a:t>
            </a:r>
          </a:p>
          <a:p>
            <a:endParaRPr lang="ja-JP" altLang="en-US">
              <a:latin typeface="Calibri"/>
              <a:ea typeface="游ゴシック"/>
              <a:cs typeface="Calibri"/>
            </a:endParaRPr>
          </a:p>
          <a:p>
            <a:r>
              <a:rPr lang="ja-JP" altLang="en-US">
                <a:latin typeface="Calibri"/>
                <a:ea typeface="游ゴシック"/>
                <a:cs typeface="Calibri"/>
              </a:rPr>
              <a:t>このような様々なこだわりのおかげでシンプルで使いやすいソフトができたと思います</a:t>
            </a:r>
          </a:p>
        </p:txBody>
      </p:sp>
      <p:sp>
        <p:nvSpPr>
          <p:cNvPr id="4" name="Slide Number Placeholder 3"/>
          <p:cNvSpPr>
            <a:spLocks noGrp="1"/>
          </p:cNvSpPr>
          <p:nvPr>
            <p:ph type="sldNum" sz="quarter" idx="5"/>
          </p:nvPr>
        </p:nvSpPr>
        <p:spPr/>
        <p:txBody>
          <a:bodyPr/>
          <a:lstStyle/>
          <a:p>
            <a:fld id="{A6ADD6CC-CF35-4ECF-B812-7BE42DE8EBCA}" type="slidenum">
              <a:rPr kumimoji="1" lang="ja-JP" altLang="en-US" smtClean="0"/>
              <a:t>9</a:t>
            </a:fld>
            <a:endParaRPr kumimoji="1" lang="ja-JP" altLang="en-US"/>
          </a:p>
        </p:txBody>
      </p:sp>
    </p:spTree>
    <p:extLst>
      <p:ext uri="{BB962C8B-B14F-4D97-AF65-F5344CB8AC3E}">
        <p14:creationId xmlns:p14="http://schemas.microsoft.com/office/powerpoint/2010/main" val="3775493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9337A7-82E0-4AB7-8CEE-85D41A1EF0A9}"/>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72A4AF44-E691-45A4-9D73-6808CF0A6D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7A74DDB3-25D7-47FE-A11E-73D8F0874C4F}"/>
              </a:ext>
            </a:extLst>
          </p:cNvPr>
          <p:cNvSpPr>
            <a:spLocks noGrp="1"/>
          </p:cNvSpPr>
          <p:nvPr>
            <p:ph type="dt" sz="half" idx="10"/>
          </p:nvPr>
        </p:nvSpPr>
        <p:spPr/>
        <p:txBody>
          <a:bodyPr/>
          <a:lstStyle/>
          <a:p>
            <a:fld id="{0E832CDB-C77A-4578-8A92-B86D3368351E}" type="datetime1">
              <a:rPr lang="en-US" altLang="ja-JP" smtClean="0"/>
              <a:t>4/21/2023</a:t>
            </a:fld>
            <a:endParaRPr lang="en-US"/>
          </a:p>
        </p:txBody>
      </p:sp>
      <p:sp>
        <p:nvSpPr>
          <p:cNvPr id="5" name="フッター プレースホルダー 4">
            <a:extLst>
              <a:ext uri="{FF2B5EF4-FFF2-40B4-BE49-F238E27FC236}">
                <a16:creationId xmlns:a16="http://schemas.microsoft.com/office/drawing/2014/main" id="{702F345C-B74F-4A17-AC1F-172E6086A8C6}"/>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8F847AB8-8CED-4C97-A0DD-34BC157362E5}"/>
              </a:ext>
            </a:extLst>
          </p:cNvPr>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4064636994"/>
      </p:ext>
    </p:extLst>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38D1BC-671A-4057-B347-8D163087CDD4}"/>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327E896-E4B3-4A96-917B-AEA2CFAF5738}"/>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672D259-2064-41C7-811C-0445918A307F}"/>
              </a:ext>
            </a:extLst>
          </p:cNvPr>
          <p:cNvSpPr>
            <a:spLocks noGrp="1"/>
          </p:cNvSpPr>
          <p:nvPr>
            <p:ph type="dt" sz="half" idx="10"/>
          </p:nvPr>
        </p:nvSpPr>
        <p:spPr/>
        <p:txBody>
          <a:bodyPr/>
          <a:lstStyle/>
          <a:p>
            <a:fld id="{96C12B00-CF75-4423-871C-59B88DB00A8E}" type="datetime1">
              <a:rPr lang="en-US" altLang="ja-JP" smtClean="0"/>
              <a:t>4/21/2023</a:t>
            </a:fld>
            <a:endParaRPr lang="en-US"/>
          </a:p>
        </p:txBody>
      </p:sp>
      <p:sp>
        <p:nvSpPr>
          <p:cNvPr id="5" name="フッター プレースホルダー 4">
            <a:extLst>
              <a:ext uri="{FF2B5EF4-FFF2-40B4-BE49-F238E27FC236}">
                <a16:creationId xmlns:a16="http://schemas.microsoft.com/office/drawing/2014/main" id="{76F263BB-B4F8-4959-ABDB-EB70F5A1DD5A}"/>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32F4FC90-55B8-4816-B905-D6876BC6E03C}"/>
              </a:ext>
            </a:extLst>
          </p:cNvPr>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3097155217"/>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5D25F74C-F6FF-4D79-9FDC-EA61D339BBD7}"/>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8724A34-A587-48FC-9CE7-A18A76E127B3}"/>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4A0C2C9-0995-4395-AA49-52D48885CAEF}"/>
              </a:ext>
            </a:extLst>
          </p:cNvPr>
          <p:cNvSpPr>
            <a:spLocks noGrp="1"/>
          </p:cNvSpPr>
          <p:nvPr>
            <p:ph type="dt" sz="half" idx="10"/>
          </p:nvPr>
        </p:nvSpPr>
        <p:spPr/>
        <p:txBody>
          <a:bodyPr/>
          <a:lstStyle/>
          <a:p>
            <a:fld id="{4CDAEC7F-F57C-47C3-87D4-A4658B93A2BA}" type="datetime1">
              <a:rPr lang="en-US" altLang="ja-JP" smtClean="0"/>
              <a:t>4/21/2023</a:t>
            </a:fld>
            <a:endParaRPr lang="en-US"/>
          </a:p>
        </p:txBody>
      </p:sp>
      <p:sp>
        <p:nvSpPr>
          <p:cNvPr id="5" name="フッター プレースホルダー 4">
            <a:extLst>
              <a:ext uri="{FF2B5EF4-FFF2-40B4-BE49-F238E27FC236}">
                <a16:creationId xmlns:a16="http://schemas.microsoft.com/office/drawing/2014/main" id="{5876C48B-7A34-4088-8918-069A9BC2F708}"/>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8B3BDD38-AACD-4A38-ACF2-E370D01A32F9}"/>
              </a:ext>
            </a:extLst>
          </p:cNvPr>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4211788839"/>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A83BD4-4D81-4ACF-AE95-ACBF55CD69F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7CC00A7-0554-4EDE-A858-0D5BC94FB1C2}"/>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994977F-A736-4B18-84BC-A4D93C16FFD4}"/>
              </a:ext>
            </a:extLst>
          </p:cNvPr>
          <p:cNvSpPr>
            <a:spLocks noGrp="1"/>
          </p:cNvSpPr>
          <p:nvPr>
            <p:ph type="dt" sz="half" idx="10"/>
          </p:nvPr>
        </p:nvSpPr>
        <p:spPr/>
        <p:txBody>
          <a:bodyPr/>
          <a:lstStyle/>
          <a:p>
            <a:fld id="{0DB1130E-C58A-4B13-B10A-BB0DDE1A7CE9}" type="datetime1">
              <a:rPr lang="en-US" altLang="ja-JP" smtClean="0"/>
              <a:t>4/21/2023</a:t>
            </a:fld>
            <a:endParaRPr lang="en-US"/>
          </a:p>
        </p:txBody>
      </p:sp>
      <p:sp>
        <p:nvSpPr>
          <p:cNvPr id="5" name="フッター プレースホルダー 4">
            <a:extLst>
              <a:ext uri="{FF2B5EF4-FFF2-40B4-BE49-F238E27FC236}">
                <a16:creationId xmlns:a16="http://schemas.microsoft.com/office/drawing/2014/main" id="{391E74C8-62AC-44CA-84BF-979B756D2827}"/>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B148BDA8-CF9A-457B-83EC-8AF184162B79}"/>
              </a:ext>
            </a:extLst>
          </p:cNvPr>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2242547685"/>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DA2A7B-53AA-49C1-A2CC-2F49F4B2B11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C1F91DF-68D5-4184-83CE-ED10AB72A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12FAFE05-B2A7-47FF-8206-346BC0D87742}"/>
              </a:ext>
            </a:extLst>
          </p:cNvPr>
          <p:cNvSpPr>
            <a:spLocks noGrp="1"/>
          </p:cNvSpPr>
          <p:nvPr>
            <p:ph type="dt" sz="half" idx="10"/>
          </p:nvPr>
        </p:nvSpPr>
        <p:spPr/>
        <p:txBody>
          <a:bodyPr/>
          <a:lstStyle/>
          <a:p>
            <a:fld id="{B592835D-CD4A-4527-8348-1B21D9AA6F10}" type="datetime1">
              <a:rPr lang="en-US" altLang="ja-JP" smtClean="0"/>
              <a:t>4/21/2023</a:t>
            </a:fld>
            <a:endParaRPr lang="en-US"/>
          </a:p>
        </p:txBody>
      </p:sp>
      <p:sp>
        <p:nvSpPr>
          <p:cNvPr id="5" name="フッター プレースホルダー 4">
            <a:extLst>
              <a:ext uri="{FF2B5EF4-FFF2-40B4-BE49-F238E27FC236}">
                <a16:creationId xmlns:a16="http://schemas.microsoft.com/office/drawing/2014/main" id="{1B2D9ABA-70AD-4B76-81C0-9C76A922764C}"/>
              </a:ext>
            </a:extLst>
          </p:cNvPr>
          <p:cNvSpPr>
            <a:spLocks noGrp="1"/>
          </p:cNvSpPr>
          <p:nvPr>
            <p:ph type="ftr" sz="quarter" idx="11"/>
          </p:nvPr>
        </p:nvSpPr>
        <p:spPr/>
        <p:txBody>
          <a:bodyPr/>
          <a:lstStyle/>
          <a:p>
            <a:endParaRPr lang="en-US"/>
          </a:p>
        </p:txBody>
      </p:sp>
      <p:sp>
        <p:nvSpPr>
          <p:cNvPr id="6" name="スライド番号プレースホルダー 5">
            <a:extLst>
              <a:ext uri="{FF2B5EF4-FFF2-40B4-BE49-F238E27FC236}">
                <a16:creationId xmlns:a16="http://schemas.microsoft.com/office/drawing/2014/main" id="{FD0B131D-FC99-40D2-9F40-B2AC7C2A28C1}"/>
              </a:ext>
            </a:extLst>
          </p:cNvPr>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1017979244"/>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A7995E-BF00-4483-A1BE-1E402569B15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B452740-1A8E-4554-A4DC-6C43B3317816}"/>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5DF64C5-803E-4550-9492-1091EBE7BF5C}"/>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C1DA2F57-9F63-42F1-AEC2-890D51948354}"/>
              </a:ext>
            </a:extLst>
          </p:cNvPr>
          <p:cNvSpPr>
            <a:spLocks noGrp="1"/>
          </p:cNvSpPr>
          <p:nvPr>
            <p:ph type="dt" sz="half" idx="10"/>
          </p:nvPr>
        </p:nvSpPr>
        <p:spPr/>
        <p:txBody>
          <a:bodyPr/>
          <a:lstStyle/>
          <a:p>
            <a:fld id="{CE0A99FC-4820-42DF-BAC8-7E2E27B77C02}" type="datetime1">
              <a:rPr lang="en-US" altLang="ja-JP" smtClean="0"/>
              <a:t>4/21/2023</a:t>
            </a:fld>
            <a:endParaRPr lang="en-US"/>
          </a:p>
        </p:txBody>
      </p:sp>
      <p:sp>
        <p:nvSpPr>
          <p:cNvPr id="6" name="フッター プレースホルダー 5">
            <a:extLst>
              <a:ext uri="{FF2B5EF4-FFF2-40B4-BE49-F238E27FC236}">
                <a16:creationId xmlns:a16="http://schemas.microsoft.com/office/drawing/2014/main" id="{1D89E59F-FDEC-443F-8A17-4D2733B2755A}"/>
              </a:ext>
            </a:extLst>
          </p:cNvPr>
          <p:cNvSpPr>
            <a:spLocks noGrp="1"/>
          </p:cNvSpPr>
          <p:nvPr>
            <p:ph type="ftr" sz="quarter" idx="11"/>
          </p:nvPr>
        </p:nvSpPr>
        <p:spPr/>
        <p:txBody>
          <a:bodyPr/>
          <a:lstStyle/>
          <a:p>
            <a:endParaRPr lang="en-US"/>
          </a:p>
        </p:txBody>
      </p:sp>
      <p:sp>
        <p:nvSpPr>
          <p:cNvPr id="7" name="スライド番号プレースホルダー 6">
            <a:extLst>
              <a:ext uri="{FF2B5EF4-FFF2-40B4-BE49-F238E27FC236}">
                <a16:creationId xmlns:a16="http://schemas.microsoft.com/office/drawing/2014/main" id="{460DEBBA-37AB-4B51-B0CF-4D4B89DB7D57}"/>
              </a:ext>
            </a:extLst>
          </p:cNvPr>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3103786172"/>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8D258B-5461-4A9D-B35D-5DB84F66BC4A}"/>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54E6ED8-C773-481A-97DA-E10B920044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160E101D-9264-40A1-ACF0-033EB3A50FBA}"/>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6EDE7881-C30E-49C8-9323-AE20FF2D27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BAB21354-E176-45BC-B3A9-566C4567976E}"/>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9B41A836-3B14-48BA-8E2D-B8EE70E9A85B}"/>
              </a:ext>
            </a:extLst>
          </p:cNvPr>
          <p:cNvSpPr>
            <a:spLocks noGrp="1"/>
          </p:cNvSpPr>
          <p:nvPr>
            <p:ph type="dt" sz="half" idx="10"/>
          </p:nvPr>
        </p:nvSpPr>
        <p:spPr/>
        <p:txBody>
          <a:bodyPr/>
          <a:lstStyle/>
          <a:p>
            <a:fld id="{8C897E31-9468-4F95-AD17-AE72C977018D}" type="datetime1">
              <a:rPr lang="en-US" altLang="ja-JP" smtClean="0"/>
              <a:t>4/21/2023</a:t>
            </a:fld>
            <a:endParaRPr lang="en-US"/>
          </a:p>
        </p:txBody>
      </p:sp>
      <p:sp>
        <p:nvSpPr>
          <p:cNvPr id="8" name="フッター プレースホルダー 7">
            <a:extLst>
              <a:ext uri="{FF2B5EF4-FFF2-40B4-BE49-F238E27FC236}">
                <a16:creationId xmlns:a16="http://schemas.microsoft.com/office/drawing/2014/main" id="{3CF3E23C-96B5-49AB-BEDF-86FBEEFA96A9}"/>
              </a:ext>
            </a:extLst>
          </p:cNvPr>
          <p:cNvSpPr>
            <a:spLocks noGrp="1"/>
          </p:cNvSpPr>
          <p:nvPr>
            <p:ph type="ftr" sz="quarter" idx="11"/>
          </p:nvPr>
        </p:nvSpPr>
        <p:spPr/>
        <p:txBody>
          <a:bodyPr/>
          <a:lstStyle/>
          <a:p>
            <a:endParaRPr lang="en-US"/>
          </a:p>
        </p:txBody>
      </p:sp>
      <p:sp>
        <p:nvSpPr>
          <p:cNvPr id="9" name="スライド番号プレースホルダー 8">
            <a:extLst>
              <a:ext uri="{FF2B5EF4-FFF2-40B4-BE49-F238E27FC236}">
                <a16:creationId xmlns:a16="http://schemas.microsoft.com/office/drawing/2014/main" id="{D04631EB-0C33-4BD1-96F6-BFACFD52AA80}"/>
              </a:ext>
            </a:extLst>
          </p:cNvPr>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2828199779"/>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B4A40D-5838-4BC2-BE8B-849E3BE5591E}"/>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9D41DFA1-07CD-473D-87BD-96927D611B4B}"/>
              </a:ext>
            </a:extLst>
          </p:cNvPr>
          <p:cNvSpPr>
            <a:spLocks noGrp="1"/>
          </p:cNvSpPr>
          <p:nvPr>
            <p:ph type="dt" sz="half" idx="10"/>
          </p:nvPr>
        </p:nvSpPr>
        <p:spPr/>
        <p:txBody>
          <a:bodyPr/>
          <a:lstStyle/>
          <a:p>
            <a:fld id="{864A24B3-B584-4BBA-A2DF-2F13831E879F}" type="datetime1">
              <a:rPr lang="en-US" altLang="ja-JP" smtClean="0"/>
              <a:t>4/21/2023</a:t>
            </a:fld>
            <a:endParaRPr lang="en-US"/>
          </a:p>
        </p:txBody>
      </p:sp>
      <p:sp>
        <p:nvSpPr>
          <p:cNvPr id="4" name="フッター プレースホルダー 3">
            <a:extLst>
              <a:ext uri="{FF2B5EF4-FFF2-40B4-BE49-F238E27FC236}">
                <a16:creationId xmlns:a16="http://schemas.microsoft.com/office/drawing/2014/main" id="{64B0FCEB-B2B0-43C3-86A4-001021482B1C}"/>
              </a:ext>
            </a:extLst>
          </p:cNvPr>
          <p:cNvSpPr>
            <a:spLocks noGrp="1"/>
          </p:cNvSpPr>
          <p:nvPr>
            <p:ph type="ftr" sz="quarter" idx="11"/>
          </p:nvPr>
        </p:nvSpPr>
        <p:spPr/>
        <p:txBody>
          <a:bodyPr/>
          <a:lstStyle/>
          <a:p>
            <a:endParaRPr lang="en-US"/>
          </a:p>
        </p:txBody>
      </p:sp>
      <p:sp>
        <p:nvSpPr>
          <p:cNvPr id="5" name="スライド番号プレースホルダー 4">
            <a:extLst>
              <a:ext uri="{FF2B5EF4-FFF2-40B4-BE49-F238E27FC236}">
                <a16:creationId xmlns:a16="http://schemas.microsoft.com/office/drawing/2014/main" id="{33E51633-9898-4FC1-9A7F-B0A2EE17811D}"/>
              </a:ext>
            </a:extLst>
          </p:cNvPr>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1133930413"/>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FD647E6E-ECB0-48DC-B3B3-37C32719C4A3}"/>
              </a:ext>
            </a:extLst>
          </p:cNvPr>
          <p:cNvSpPr>
            <a:spLocks noGrp="1"/>
          </p:cNvSpPr>
          <p:nvPr>
            <p:ph type="dt" sz="half" idx="10"/>
          </p:nvPr>
        </p:nvSpPr>
        <p:spPr/>
        <p:txBody>
          <a:bodyPr/>
          <a:lstStyle/>
          <a:p>
            <a:fld id="{D9478F1C-7C99-4F60-B5BA-DAE698C2E841}" type="datetime1">
              <a:rPr lang="en-US" altLang="ja-JP" smtClean="0"/>
              <a:t>4/21/2023</a:t>
            </a:fld>
            <a:endParaRPr lang="en-US"/>
          </a:p>
        </p:txBody>
      </p:sp>
      <p:sp>
        <p:nvSpPr>
          <p:cNvPr id="3" name="フッター プレースホルダー 2">
            <a:extLst>
              <a:ext uri="{FF2B5EF4-FFF2-40B4-BE49-F238E27FC236}">
                <a16:creationId xmlns:a16="http://schemas.microsoft.com/office/drawing/2014/main" id="{52C2993C-CEBB-458C-95DA-E3D2F1377BA5}"/>
              </a:ext>
            </a:extLst>
          </p:cNvPr>
          <p:cNvSpPr>
            <a:spLocks noGrp="1"/>
          </p:cNvSpPr>
          <p:nvPr>
            <p:ph type="ftr" sz="quarter" idx="11"/>
          </p:nvPr>
        </p:nvSpPr>
        <p:spPr/>
        <p:txBody>
          <a:bodyPr/>
          <a:lstStyle/>
          <a:p>
            <a:endParaRPr lang="en-US"/>
          </a:p>
        </p:txBody>
      </p:sp>
      <p:sp>
        <p:nvSpPr>
          <p:cNvPr id="4" name="スライド番号プレースホルダー 3">
            <a:extLst>
              <a:ext uri="{FF2B5EF4-FFF2-40B4-BE49-F238E27FC236}">
                <a16:creationId xmlns:a16="http://schemas.microsoft.com/office/drawing/2014/main" id="{AAE925C0-A0F4-4940-A3CC-67A2F91F93B8}"/>
              </a:ext>
            </a:extLst>
          </p:cNvPr>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896028511"/>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FB9AC5-08E7-47B5-9D0F-DD15385153A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2D71484-86F5-49E1-8A41-A4217622C2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CB123197-8C80-4544-8A19-CA56DC41C8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EA3C16D-E3F9-4AF7-BF74-6412702A3734}"/>
              </a:ext>
            </a:extLst>
          </p:cNvPr>
          <p:cNvSpPr>
            <a:spLocks noGrp="1"/>
          </p:cNvSpPr>
          <p:nvPr>
            <p:ph type="dt" sz="half" idx="10"/>
          </p:nvPr>
        </p:nvSpPr>
        <p:spPr/>
        <p:txBody>
          <a:bodyPr/>
          <a:lstStyle/>
          <a:p>
            <a:fld id="{1BACB898-8C59-4563-9AE2-A911A3241CCC}" type="datetime1">
              <a:rPr lang="en-US" altLang="ja-JP" smtClean="0"/>
              <a:t>4/21/2023</a:t>
            </a:fld>
            <a:endParaRPr lang="en-US"/>
          </a:p>
        </p:txBody>
      </p:sp>
      <p:sp>
        <p:nvSpPr>
          <p:cNvPr id="6" name="フッター プレースホルダー 5">
            <a:extLst>
              <a:ext uri="{FF2B5EF4-FFF2-40B4-BE49-F238E27FC236}">
                <a16:creationId xmlns:a16="http://schemas.microsoft.com/office/drawing/2014/main" id="{30AC0FEA-5F6C-4530-929D-F43894B45A9A}"/>
              </a:ext>
            </a:extLst>
          </p:cNvPr>
          <p:cNvSpPr>
            <a:spLocks noGrp="1"/>
          </p:cNvSpPr>
          <p:nvPr>
            <p:ph type="ftr" sz="quarter" idx="11"/>
          </p:nvPr>
        </p:nvSpPr>
        <p:spPr/>
        <p:txBody>
          <a:bodyPr/>
          <a:lstStyle/>
          <a:p>
            <a:endParaRPr lang="en-US"/>
          </a:p>
        </p:txBody>
      </p:sp>
      <p:sp>
        <p:nvSpPr>
          <p:cNvPr id="7" name="スライド番号プレースホルダー 6">
            <a:extLst>
              <a:ext uri="{FF2B5EF4-FFF2-40B4-BE49-F238E27FC236}">
                <a16:creationId xmlns:a16="http://schemas.microsoft.com/office/drawing/2014/main" id="{672BC78E-C491-4819-BB7E-E0441794A86E}"/>
              </a:ext>
            </a:extLst>
          </p:cNvPr>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3854599969"/>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AE0A3E-D72C-48C2-AB09-4588210912B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5588FC99-2A8E-43E8-B2AD-C1FB0C94D8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6E9DADBA-52E4-4D35-B869-5A79708281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5159E4E-9763-4FD1-BB2D-F2998258F35A}"/>
              </a:ext>
            </a:extLst>
          </p:cNvPr>
          <p:cNvSpPr>
            <a:spLocks noGrp="1"/>
          </p:cNvSpPr>
          <p:nvPr>
            <p:ph type="dt" sz="half" idx="10"/>
          </p:nvPr>
        </p:nvSpPr>
        <p:spPr/>
        <p:txBody>
          <a:bodyPr/>
          <a:lstStyle/>
          <a:p>
            <a:fld id="{B8E32D64-4207-4273-ACC7-B4E1742A04EF}" type="datetime1">
              <a:rPr lang="en-US" altLang="ja-JP" smtClean="0"/>
              <a:t>4/21/2023</a:t>
            </a:fld>
            <a:endParaRPr lang="en-US"/>
          </a:p>
        </p:txBody>
      </p:sp>
      <p:sp>
        <p:nvSpPr>
          <p:cNvPr id="6" name="フッター プレースホルダー 5">
            <a:extLst>
              <a:ext uri="{FF2B5EF4-FFF2-40B4-BE49-F238E27FC236}">
                <a16:creationId xmlns:a16="http://schemas.microsoft.com/office/drawing/2014/main" id="{8D6CD4E8-469A-4E28-AEA6-7A18CB1347DC}"/>
              </a:ext>
            </a:extLst>
          </p:cNvPr>
          <p:cNvSpPr>
            <a:spLocks noGrp="1"/>
          </p:cNvSpPr>
          <p:nvPr>
            <p:ph type="ftr" sz="quarter" idx="11"/>
          </p:nvPr>
        </p:nvSpPr>
        <p:spPr/>
        <p:txBody>
          <a:bodyPr/>
          <a:lstStyle/>
          <a:p>
            <a:endParaRPr lang="en-US"/>
          </a:p>
        </p:txBody>
      </p:sp>
      <p:sp>
        <p:nvSpPr>
          <p:cNvPr id="7" name="スライド番号プレースホルダー 6">
            <a:extLst>
              <a:ext uri="{FF2B5EF4-FFF2-40B4-BE49-F238E27FC236}">
                <a16:creationId xmlns:a16="http://schemas.microsoft.com/office/drawing/2014/main" id="{50A06CBB-D62E-4B09-A29B-16167AC35F5D}"/>
              </a:ext>
            </a:extLst>
          </p:cNvPr>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260633143"/>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321330CD-FC1D-46A6-8F51-DDC72E5D5F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A5E4123-6257-41F4-8F28-60AC5F7C8C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DE233CF-C422-4291-8420-69D70BD9E5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05BA78-E623-4DF3-8269-7A486A409A05}" type="datetime1">
              <a:rPr lang="en-US" altLang="ja-JP" smtClean="0"/>
              <a:t>4/21/2023</a:t>
            </a:fld>
            <a:endParaRPr lang="en-US"/>
          </a:p>
        </p:txBody>
      </p:sp>
      <p:sp>
        <p:nvSpPr>
          <p:cNvPr id="5" name="フッター プレースホルダー 4">
            <a:extLst>
              <a:ext uri="{FF2B5EF4-FFF2-40B4-BE49-F238E27FC236}">
                <a16:creationId xmlns:a16="http://schemas.microsoft.com/office/drawing/2014/main" id="{FA3264A2-7162-4240-BBA9-EC782CCCFC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スライド番号プレースホルダー 5">
            <a:extLst>
              <a:ext uri="{FF2B5EF4-FFF2-40B4-BE49-F238E27FC236}">
                <a16:creationId xmlns:a16="http://schemas.microsoft.com/office/drawing/2014/main" id="{C562B3EB-D6C9-4E46-9B51-C0295A0C67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a:p>
        </p:txBody>
      </p:sp>
    </p:spTree>
    <p:extLst>
      <p:ext uri="{BB962C8B-B14F-4D97-AF65-F5344CB8AC3E}">
        <p14:creationId xmlns:p14="http://schemas.microsoft.com/office/powerpoint/2010/main" val="297740062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spd="slow">
    <p:fade/>
  </p:transition>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75528D51-E8F7-40B7-BB15-D718A5A6484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22F896-40B5-4ADD-8801-0D06FADFA095}" type="slidenum">
              <a:rPr kumimoji="1" lang="en-US" sz="2000" b="1" i="0" u="none" strike="noStrike" kern="1200" cap="none" spc="0" normalizeH="0" baseline="0" noProof="0" smtClean="0">
                <a:ln>
                  <a:noFill/>
                </a:ln>
                <a:solidFill>
                  <a:prstClr val="black">
                    <a:tint val="75000"/>
                  </a:prstClr>
                </a:solidFill>
                <a:effectLst/>
                <a:uLnTx/>
                <a:uFillTx/>
                <a:latin typeface="游ゴシック"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1" lang="en-US" sz="2000" b="1" i="0" u="none" strike="noStrike" kern="1200" cap="none" spc="0" normalizeH="0" baseline="0" noProof="0">
              <a:ln>
                <a:noFill/>
              </a:ln>
              <a:solidFill>
                <a:prstClr val="black">
                  <a:tint val="75000"/>
                </a:prstClr>
              </a:solidFill>
              <a:effectLst/>
              <a:uLnTx/>
              <a:uFillTx/>
              <a:latin typeface="游ゴシック" panose="020F0502020204030204"/>
              <a:ea typeface="+mn-ea"/>
              <a:cs typeface="+mn-cs"/>
            </a:endParaRPr>
          </a:p>
        </p:txBody>
      </p:sp>
      <p:sp>
        <p:nvSpPr>
          <p:cNvPr id="10" name="字幕 2">
            <a:extLst>
              <a:ext uri="{FF2B5EF4-FFF2-40B4-BE49-F238E27FC236}">
                <a16:creationId xmlns:a16="http://schemas.microsoft.com/office/drawing/2014/main" id="{2A21DAB6-FC2D-4C05-9FE1-83FFCFCE8619}"/>
              </a:ext>
            </a:extLst>
          </p:cNvPr>
          <p:cNvSpPr txBox="1">
            <a:spLocks/>
          </p:cNvSpPr>
          <p:nvPr/>
        </p:nvSpPr>
        <p:spPr>
          <a:xfrm>
            <a:off x="825500" y="1962507"/>
            <a:ext cx="10795886" cy="480292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US" altLang="ja-JP" sz="2800" b="0" i="0" u="none" strike="noStrike" kern="1200" cap="none" spc="0" normalizeH="0" baseline="0" noProof="0">
              <a:ln>
                <a:noFill/>
              </a:ln>
              <a:solidFill>
                <a:prstClr val="black"/>
              </a:solidFill>
              <a:effectLst/>
              <a:uLnTx/>
              <a:uFillTx/>
              <a:latin typeface="游ゴシック"/>
              <a:ea typeface="游ゴシック"/>
              <a:cs typeface="+mn-cs"/>
            </a:endParaRPr>
          </a:p>
        </p:txBody>
      </p:sp>
      <p:sp>
        <p:nvSpPr>
          <p:cNvPr id="13" name="タイトル 1">
            <a:extLst>
              <a:ext uri="{FF2B5EF4-FFF2-40B4-BE49-F238E27FC236}">
                <a16:creationId xmlns:a16="http://schemas.microsoft.com/office/drawing/2014/main" id="{29959D60-88CD-4CB5-A7BB-1716C4187B84}"/>
              </a:ext>
            </a:extLst>
          </p:cNvPr>
          <p:cNvSpPr txBox="1">
            <a:spLocks/>
          </p:cNvSpPr>
          <p:nvPr/>
        </p:nvSpPr>
        <p:spPr>
          <a:xfrm>
            <a:off x="1524000" y="1122363"/>
            <a:ext cx="9144000" cy="2387600"/>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6000" b="1" u="sng" err="1">
                <a:solidFill>
                  <a:schemeClr val="accent4"/>
                </a:solidFill>
                <a:latin typeface="メイリオ"/>
                <a:ea typeface="メイリオ"/>
              </a:rPr>
              <a:t>リズムゲーム＋アラーム</a:t>
            </a:r>
            <a:br>
              <a:rPr lang="en-US" altLang="ja-JP" sz="6000" b="1" u="sng">
                <a:latin typeface="メイリオ"/>
                <a:ea typeface="メイリオ"/>
              </a:rPr>
            </a:br>
            <a:r>
              <a:rPr lang="en-US" altLang="ja-JP" sz="6000" b="1" u="sng">
                <a:solidFill>
                  <a:schemeClr val="accent4"/>
                </a:solidFill>
                <a:latin typeface="メイリオ"/>
                <a:ea typeface="メイリオ"/>
              </a:rPr>
              <a:t>Rhythm Alarm! </a:t>
            </a:r>
            <a:r>
              <a:rPr lang="ja-JP" altLang="en-US" sz="6000" b="1" u="sng">
                <a:solidFill>
                  <a:schemeClr val="accent4"/>
                </a:solidFill>
                <a:latin typeface="メイリオ"/>
                <a:ea typeface="メイリオ"/>
              </a:rPr>
              <a:t>の開発</a:t>
            </a:r>
          </a:p>
        </p:txBody>
      </p:sp>
      <p:sp>
        <p:nvSpPr>
          <p:cNvPr id="7" name="テキスト ボックス 6">
            <a:extLst>
              <a:ext uri="{FF2B5EF4-FFF2-40B4-BE49-F238E27FC236}">
                <a16:creationId xmlns:a16="http://schemas.microsoft.com/office/drawing/2014/main" id="{F5B5E946-1C23-450D-B21D-E877F9AAC3AD}"/>
              </a:ext>
            </a:extLst>
          </p:cNvPr>
          <p:cNvSpPr txBox="1"/>
          <p:nvPr/>
        </p:nvSpPr>
        <p:spPr>
          <a:xfrm>
            <a:off x="236226" y="3756454"/>
            <a:ext cx="11726287" cy="2862322"/>
          </a:xfrm>
          <a:prstGeom prst="rect">
            <a:avLst/>
          </a:prstGeom>
          <a:noFill/>
        </p:spPr>
        <p:txBody>
          <a:bodyPr wrap="none" lIns="91440" tIns="45720" rIns="91440" bIns="45720" rtlCol="0" anchor="t">
            <a:spAutoFit/>
          </a:bodyPr>
          <a:lstStyle/>
          <a:p>
            <a:endParaRPr kumimoji="1" lang="en-US" altLang="ja-JP"/>
          </a:p>
          <a:p>
            <a:pPr algn="ctr"/>
            <a:r>
              <a:rPr kumimoji="1" lang="ja-JP" altLang="en-US" sz="3600" u="sng">
                <a:ea typeface="游ゴシック"/>
              </a:rPr>
              <a:t>情報工学部　</a:t>
            </a:r>
            <a:r>
              <a:rPr kumimoji="1" lang="en-US" altLang="ja-JP" sz="3600" u="sng">
                <a:ea typeface="游ゴシック"/>
              </a:rPr>
              <a:t>2</a:t>
            </a:r>
            <a:r>
              <a:rPr kumimoji="1" lang="ja-JP" altLang="en-US" sz="3600" u="sng">
                <a:ea typeface="游ゴシック"/>
              </a:rPr>
              <a:t>年</a:t>
            </a:r>
            <a:endParaRPr lang="en-US" altLang="ja-JP" sz="3600" u="sng">
              <a:ea typeface="游ゴシック"/>
            </a:endParaRPr>
          </a:p>
          <a:p>
            <a:pPr algn="ctr"/>
            <a:endParaRPr kumimoji="1" lang="en-US" altLang="ja-JP" sz="3600"/>
          </a:p>
          <a:p>
            <a:r>
              <a:rPr lang="ja-JP" altLang="en-US" sz="3600">
                <a:ea typeface="游ゴシック"/>
              </a:rPr>
              <a:t>【情報科学科】　　　</a:t>
            </a:r>
            <a:r>
              <a:rPr kumimoji="1" lang="ja-JP" altLang="en-US" sz="3600">
                <a:ea typeface="游ゴシック"/>
              </a:rPr>
              <a:t>河西俊哉，土岐健太郎，眞柄圭佑</a:t>
            </a:r>
            <a:endParaRPr lang="ja-JP" altLang="en-US" sz="3600">
              <a:ea typeface="游ゴシック"/>
            </a:endParaRPr>
          </a:p>
          <a:p>
            <a:r>
              <a:rPr lang="en-US" altLang="ja-JP" sz="3600">
                <a:ea typeface="游ゴシック"/>
              </a:rPr>
              <a:t>【</a:t>
            </a:r>
            <a:r>
              <a:rPr lang="ja-JP" altLang="en-US" sz="3600">
                <a:ea typeface="游ゴシック"/>
              </a:rPr>
              <a:t>知能情報工学科</a:t>
            </a:r>
            <a:r>
              <a:rPr lang="en-US" altLang="ja-JP" sz="3600">
                <a:ea typeface="游ゴシック"/>
              </a:rPr>
              <a:t>】　</a:t>
            </a:r>
            <a:r>
              <a:rPr kumimoji="1" lang="ja-JP" altLang="en-US" sz="3600">
                <a:ea typeface="游ゴシック"/>
              </a:rPr>
              <a:t>塩月雄也，三橋亮太</a:t>
            </a:r>
            <a:endParaRPr lang="ja-JP"/>
          </a:p>
          <a:p>
            <a:endParaRPr kumimoji="1" lang="ja-JP" altLang="en-US"/>
          </a:p>
        </p:txBody>
      </p:sp>
    </p:spTree>
    <p:extLst>
      <p:ext uri="{BB962C8B-B14F-4D97-AF65-F5344CB8AC3E}">
        <p14:creationId xmlns:p14="http://schemas.microsoft.com/office/powerpoint/2010/main" val="2524672286"/>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5B6C19-6992-104C-AF23-765E91913389}"/>
              </a:ext>
            </a:extLst>
          </p:cNvPr>
          <p:cNvSpPr>
            <a:spLocks noGrp="1"/>
          </p:cNvSpPr>
          <p:nvPr>
            <p:ph type="title"/>
          </p:nvPr>
        </p:nvSpPr>
        <p:spPr>
          <a:xfrm>
            <a:off x="838200" y="365125"/>
            <a:ext cx="3049815" cy="1325563"/>
          </a:xfrm>
          <a:solidFill>
            <a:schemeClr val="accent4"/>
          </a:solidFill>
        </p:spPr>
        <p:txBody>
          <a:bodyPr/>
          <a:lstStyle/>
          <a:p>
            <a:pPr algn="ctr"/>
            <a:r>
              <a:rPr lang="ja-JP" altLang="en-US" b="1" u="sng">
                <a:latin typeface="メイリオ"/>
                <a:ea typeface="メイリオ"/>
              </a:rPr>
              <a:t>今後の展望</a:t>
            </a:r>
            <a:endParaRPr lang="ja-JP" altLang="en-US" b="1" u="sng">
              <a:latin typeface="メイリオ" panose="020B0604030504040204" pitchFamily="50" charset="-128"/>
              <a:ea typeface="メイリオ" panose="020B0604030504040204" pitchFamily="50" charset="-128"/>
            </a:endParaRPr>
          </a:p>
        </p:txBody>
      </p:sp>
      <p:sp>
        <p:nvSpPr>
          <p:cNvPr id="3" name="字幕 2">
            <a:extLst>
              <a:ext uri="{FF2B5EF4-FFF2-40B4-BE49-F238E27FC236}">
                <a16:creationId xmlns:a16="http://schemas.microsoft.com/office/drawing/2014/main" id="{F7AFE08D-3FDC-1B46-8A10-DF3A65F26DAB}"/>
              </a:ext>
            </a:extLst>
          </p:cNvPr>
          <p:cNvSpPr>
            <a:spLocks noGrp="1"/>
          </p:cNvSpPr>
          <p:nvPr>
            <p:ph idx="1"/>
          </p:nvPr>
        </p:nvSpPr>
        <p:spPr/>
        <p:txBody>
          <a:bodyPr vert="horz" lIns="91440" tIns="45720" rIns="91440" bIns="45720" rtlCol="0" anchor="t">
            <a:noAutofit/>
          </a:bodyPr>
          <a:lstStyle/>
          <a:p>
            <a:pPr>
              <a:buFontTx/>
              <a:buChar char="◎"/>
            </a:pPr>
            <a:r>
              <a:rPr lang="ja-JP" altLang="en-US" sz="3600" b="1">
                <a:latin typeface="+mn-ea"/>
              </a:rPr>
              <a:t>スマートフォンアプリ化</a:t>
            </a:r>
            <a:endParaRPr lang="en-US" altLang="ja-JP"/>
          </a:p>
          <a:p>
            <a:pPr>
              <a:buFont typeface="游ゴシック" panose="020B0400000000000000" pitchFamily="50" charset="-128"/>
              <a:buChar char="◎"/>
            </a:pPr>
            <a:r>
              <a:rPr lang="ja-JP" sz="3600" b="1">
                <a:latin typeface="+mn-ea"/>
              </a:rPr>
              <a:t>パネル長押し操作やフリック操作の追加操作</a:t>
            </a:r>
            <a:endParaRPr lang="ja-JP" sz="3600">
              <a:latin typeface="+mn-ea"/>
              <a:cs typeface="+mn-lt"/>
            </a:endParaRPr>
          </a:p>
          <a:p>
            <a:pPr>
              <a:buFont typeface="游ゴシック" panose="020B0400000000000000" pitchFamily="50" charset="-128"/>
              <a:buChar char="◎"/>
            </a:pPr>
            <a:r>
              <a:rPr lang="ja-JP" sz="3600" b="1">
                <a:latin typeface="+mn-ea"/>
              </a:rPr>
              <a:t>アラームをセットして鳴るまで画面を暗くする</a:t>
            </a:r>
            <a:endParaRPr lang="ja-JP">
              <a:latin typeface="+mn-ea"/>
            </a:endParaRPr>
          </a:p>
          <a:p>
            <a:pPr>
              <a:buFont typeface="Wingdings" panose="05000000000000000000" pitchFamily="2" charset="2"/>
              <a:buChar char="Ø"/>
            </a:pPr>
            <a:r>
              <a:rPr lang="ja-JP" altLang="en-US" sz="3600">
                <a:latin typeface="+mn-ea"/>
              </a:rPr>
              <a:t>アラームを待たずにゲームだけ遊べる</a:t>
            </a:r>
          </a:p>
          <a:p>
            <a:pPr>
              <a:buFont typeface="Wingdings" panose="05000000000000000000" pitchFamily="2" charset="2"/>
              <a:buChar char="Ø"/>
            </a:pPr>
            <a:r>
              <a:rPr lang="ja-JP" sz="3600">
                <a:latin typeface="+mn-ea"/>
                <a:cs typeface="+mn-lt"/>
              </a:rPr>
              <a:t>目標スコア、フレームレート、SEの音量などを設定する機能</a:t>
            </a:r>
          </a:p>
        </p:txBody>
      </p:sp>
      <p:sp>
        <p:nvSpPr>
          <p:cNvPr id="4" name="スライド番号プレースホルダー 3">
            <a:extLst>
              <a:ext uri="{FF2B5EF4-FFF2-40B4-BE49-F238E27FC236}">
                <a16:creationId xmlns:a16="http://schemas.microsoft.com/office/drawing/2014/main" id="{75528D51-E8F7-40B7-BB15-D718A5A64845}"/>
              </a:ext>
            </a:extLst>
          </p:cNvPr>
          <p:cNvSpPr>
            <a:spLocks noGrp="1"/>
          </p:cNvSpPr>
          <p:nvPr>
            <p:ph type="sldNum" sz="quarter" idx="12"/>
          </p:nvPr>
        </p:nvSpPr>
        <p:spPr/>
        <p:txBody>
          <a:bodyPr/>
          <a:lstStyle/>
          <a:p>
            <a:fld id="{6D22F896-40B5-4ADD-8801-0D06FADFA095}" type="slidenum">
              <a:rPr lang="en-US" sz="2000" b="1" smtClean="0"/>
              <a:pPr/>
              <a:t>10</a:t>
            </a:fld>
            <a:endParaRPr lang="en-US" sz="2000" b="1"/>
          </a:p>
        </p:txBody>
      </p:sp>
      <p:sp>
        <p:nvSpPr>
          <p:cNvPr id="5" name="TextBox 4">
            <a:extLst>
              <a:ext uri="{FF2B5EF4-FFF2-40B4-BE49-F238E27FC236}">
                <a16:creationId xmlns:a16="http://schemas.microsoft.com/office/drawing/2014/main" id="{09D856BC-5E20-4A1D-840E-575784B7475A}"/>
              </a:ext>
            </a:extLst>
          </p:cNvPr>
          <p:cNvSpPr txBox="1"/>
          <p:nvPr/>
        </p:nvSpPr>
        <p:spPr>
          <a:xfrm>
            <a:off x="1009650" y="5581649"/>
            <a:ext cx="1017270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400" b="1" u="sng">
                <a:highlight>
                  <a:srgbClr val="FFFF00"/>
                </a:highlight>
                <a:ea typeface="游ゴシック"/>
              </a:rPr>
              <a:t>オブジェクト指向により拡張が容易</a:t>
            </a:r>
          </a:p>
        </p:txBody>
      </p:sp>
    </p:spTree>
    <p:extLst>
      <p:ext uri="{BB962C8B-B14F-4D97-AF65-F5344CB8AC3E}">
        <p14:creationId xmlns:p14="http://schemas.microsoft.com/office/powerpoint/2010/main" val="423753043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5B6C19-6992-104C-AF23-765E91913389}"/>
              </a:ext>
            </a:extLst>
          </p:cNvPr>
          <p:cNvSpPr>
            <a:spLocks noGrp="1"/>
          </p:cNvSpPr>
          <p:nvPr>
            <p:ph type="title"/>
          </p:nvPr>
        </p:nvSpPr>
        <p:spPr>
          <a:solidFill>
            <a:schemeClr val="accent4"/>
          </a:solidFill>
        </p:spPr>
        <p:txBody>
          <a:bodyPr/>
          <a:lstStyle/>
          <a:p>
            <a:pPr algn="ctr"/>
            <a:r>
              <a:rPr lang="ja-JP" altLang="en-US" b="1" u="sng">
                <a:latin typeface="メイリオ"/>
                <a:ea typeface="メイリオ"/>
              </a:rPr>
              <a:t>このアラームで起きたくなったあなた！</a:t>
            </a:r>
            <a:endParaRPr lang="ja-JP" altLang="en-US" b="1" u="sng">
              <a:latin typeface="メイリオ" panose="020B0604030504040204" pitchFamily="50" charset="-128"/>
              <a:ea typeface="メイリオ" panose="020B0604030504040204" pitchFamily="50" charset="-128"/>
            </a:endParaRPr>
          </a:p>
        </p:txBody>
      </p:sp>
      <p:sp>
        <p:nvSpPr>
          <p:cNvPr id="4" name="スライド番号プレースホルダー 3">
            <a:extLst>
              <a:ext uri="{FF2B5EF4-FFF2-40B4-BE49-F238E27FC236}">
                <a16:creationId xmlns:a16="http://schemas.microsoft.com/office/drawing/2014/main" id="{75528D51-E8F7-40B7-BB15-D718A5A64845}"/>
              </a:ext>
            </a:extLst>
          </p:cNvPr>
          <p:cNvSpPr>
            <a:spLocks noGrp="1"/>
          </p:cNvSpPr>
          <p:nvPr>
            <p:ph type="sldNum" sz="quarter" idx="12"/>
          </p:nvPr>
        </p:nvSpPr>
        <p:spPr/>
        <p:txBody>
          <a:bodyPr/>
          <a:lstStyle/>
          <a:p>
            <a:fld id="{6D22F896-40B5-4ADD-8801-0D06FADFA095}" type="slidenum">
              <a:rPr lang="en-US" sz="2000" b="1" smtClean="0"/>
              <a:pPr/>
              <a:t>11</a:t>
            </a:fld>
            <a:endParaRPr lang="en-US" b="1"/>
          </a:p>
        </p:txBody>
      </p:sp>
      <p:pic>
        <p:nvPicPr>
          <p:cNvPr id="8" name="図 7" descr="QR コード&#10;&#10;自動的に生成された説明">
            <a:extLst>
              <a:ext uri="{FF2B5EF4-FFF2-40B4-BE49-F238E27FC236}">
                <a16:creationId xmlns:a16="http://schemas.microsoft.com/office/drawing/2014/main" id="{AD08A66D-87CC-4451-9F28-E8E851458C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601" y="1839817"/>
            <a:ext cx="3749219" cy="3749219"/>
          </a:xfrm>
          <a:prstGeom prst="rect">
            <a:avLst/>
          </a:prstGeom>
        </p:spPr>
      </p:pic>
      <p:pic>
        <p:nvPicPr>
          <p:cNvPr id="1026" name="Picture 2" descr="GitHubを使って複数人でプロジェクトを共有する！ : ぽんこつIT日記">
            <a:extLst>
              <a:ext uri="{FF2B5EF4-FFF2-40B4-BE49-F238E27FC236}">
                <a16:creationId xmlns:a16="http://schemas.microsoft.com/office/drawing/2014/main" id="{AF6EB968-10FC-483E-92B8-32B123ED6A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0566" y="5211374"/>
            <a:ext cx="3457287" cy="1281501"/>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6712EB93-D20C-43AF-8937-DE4DCB4D60F8}"/>
              </a:ext>
            </a:extLst>
          </p:cNvPr>
          <p:cNvSpPr txBox="1"/>
          <p:nvPr/>
        </p:nvSpPr>
        <p:spPr>
          <a:xfrm>
            <a:off x="357015" y="5374475"/>
            <a:ext cx="7791548" cy="830997"/>
          </a:xfrm>
          <a:prstGeom prst="rect">
            <a:avLst/>
          </a:prstGeom>
          <a:noFill/>
          <a:ln>
            <a:solidFill>
              <a:schemeClr val="tx1"/>
            </a:solidFill>
          </a:ln>
          <a:effectLst>
            <a:outerShdw blurRad="50800" dist="38100" dir="2700000" algn="tl" rotWithShape="0">
              <a:prstClr val="black">
                <a:alpha val="40000"/>
              </a:prstClr>
            </a:outerShdw>
          </a:effectLst>
        </p:spPr>
        <p:txBody>
          <a:bodyPr wrap="square">
            <a:spAutoFit/>
          </a:bodyPr>
          <a:lstStyle/>
          <a:p>
            <a:r>
              <a:rPr lang="ja-JP" altLang="en-US" sz="2400" b="1"/>
              <a:t>https://github.com/Keisuke-Magara/The-Rhythm-Alarm/releases/tag/v1.0</a:t>
            </a:r>
          </a:p>
        </p:txBody>
      </p:sp>
      <p:sp>
        <p:nvSpPr>
          <p:cNvPr id="10" name="テキスト ボックス 9">
            <a:extLst>
              <a:ext uri="{FF2B5EF4-FFF2-40B4-BE49-F238E27FC236}">
                <a16:creationId xmlns:a16="http://schemas.microsoft.com/office/drawing/2014/main" id="{A8D9AE8B-5DC4-4751-8758-6B0057FEC66A}"/>
              </a:ext>
            </a:extLst>
          </p:cNvPr>
          <p:cNvSpPr txBox="1"/>
          <p:nvPr/>
        </p:nvSpPr>
        <p:spPr>
          <a:xfrm>
            <a:off x="580977" y="2467931"/>
            <a:ext cx="7343624" cy="2492990"/>
          </a:xfrm>
          <a:prstGeom prst="rect">
            <a:avLst/>
          </a:prstGeom>
          <a:noFill/>
        </p:spPr>
        <p:txBody>
          <a:bodyPr wrap="square" lIns="91440" tIns="45720" rIns="91440" bIns="45720" rtlCol="0" anchor="t">
            <a:spAutoFit/>
          </a:bodyPr>
          <a:lstStyle/>
          <a:p>
            <a:r>
              <a:rPr kumimoji="1" lang="en-US" altLang="ja-JP" sz="2800">
                <a:ea typeface="游ゴシック"/>
              </a:rPr>
              <a:t>Rhythm Alarm! </a:t>
            </a:r>
            <a:r>
              <a:rPr kumimoji="1" lang="ja-JP" altLang="en-US" sz="2800">
                <a:ea typeface="游ゴシック"/>
              </a:rPr>
              <a:t>と </a:t>
            </a:r>
            <a:r>
              <a:rPr kumimoji="1" lang="en-US" altLang="ja-JP" sz="2800">
                <a:ea typeface="游ゴシック"/>
              </a:rPr>
              <a:t>Score maker</a:t>
            </a:r>
            <a:r>
              <a:rPr lang="en-US" altLang="ja-JP" sz="2800">
                <a:ea typeface="游ゴシック"/>
              </a:rPr>
              <a:t> </a:t>
            </a:r>
            <a:r>
              <a:rPr kumimoji="1" lang="en-US" altLang="ja-JP" sz="2800">
                <a:ea typeface="游ゴシック"/>
              </a:rPr>
              <a:t> </a:t>
            </a:r>
            <a:r>
              <a:rPr kumimoji="1" lang="ja-JP" altLang="en-US" sz="2800">
                <a:ea typeface="游ゴシック"/>
              </a:rPr>
              <a:t>は</a:t>
            </a:r>
            <a:endParaRPr kumimoji="1" lang="en-US" altLang="ja-JP" sz="2800">
              <a:ea typeface="游ゴシック"/>
            </a:endParaRPr>
          </a:p>
          <a:p>
            <a:pPr algn="ctr"/>
            <a:r>
              <a:rPr lang="ja-JP" altLang="en-US" sz="2800"/>
              <a:t>誰でもダウンロードして試すことができます。</a:t>
            </a:r>
            <a:endParaRPr lang="en-US" altLang="ja-JP" sz="2800"/>
          </a:p>
          <a:p>
            <a:pPr algn="ctr"/>
            <a:endParaRPr lang="en-US" altLang="ja-JP" sz="2800"/>
          </a:p>
          <a:p>
            <a:pPr algn="ctr"/>
            <a:r>
              <a:rPr kumimoji="1" lang="en-US" altLang="ja-JP" sz="3600" b="1" u="sng">
                <a:highlight>
                  <a:srgbClr val="FFFF00"/>
                </a:highlight>
                <a:ea typeface="游ゴシック"/>
              </a:rPr>
              <a:t>QR</a:t>
            </a:r>
            <a:r>
              <a:rPr kumimoji="1" lang="ja-JP" altLang="en-US" sz="3600" b="1" u="sng">
                <a:highlight>
                  <a:srgbClr val="FFFF00"/>
                </a:highlight>
                <a:ea typeface="游ゴシック"/>
              </a:rPr>
              <a:t>コードか、下のリンクから</a:t>
            </a:r>
            <a:endParaRPr lang="en-US" altLang="ja-JP" sz="3600" b="1" u="sng">
              <a:highlight>
                <a:srgbClr val="FFFF00"/>
              </a:highlight>
              <a:ea typeface="游ゴシック"/>
            </a:endParaRPr>
          </a:p>
          <a:p>
            <a:pPr algn="ctr"/>
            <a:r>
              <a:rPr kumimoji="1" lang="ja-JP" altLang="en-US" sz="3600" b="1" u="sng">
                <a:highlight>
                  <a:srgbClr val="FFFF00"/>
                </a:highlight>
                <a:ea typeface="游ゴシック"/>
              </a:rPr>
              <a:t>ダウンロード！</a:t>
            </a:r>
            <a:endParaRPr lang="ja-JP" altLang="en-US" sz="3600" b="1" u="sng">
              <a:highlight>
                <a:srgbClr val="FFFF00"/>
              </a:highlight>
              <a:ea typeface="游ゴシック"/>
            </a:endParaRPr>
          </a:p>
        </p:txBody>
      </p:sp>
    </p:spTree>
    <p:extLst>
      <p:ext uri="{BB962C8B-B14F-4D97-AF65-F5344CB8AC3E}">
        <p14:creationId xmlns:p14="http://schemas.microsoft.com/office/powerpoint/2010/main" val="365448625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6"/>
                                        </p:tgtEl>
                                      </p:cBhvr>
                                    </p:animEffect>
                                    <p:animScale>
                                      <p:cBhvr>
                                        <p:cTn id="10"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75528D51-E8F7-40B7-BB15-D718A5A64845}"/>
              </a:ext>
            </a:extLst>
          </p:cNvPr>
          <p:cNvSpPr>
            <a:spLocks noGrp="1"/>
          </p:cNvSpPr>
          <p:nvPr>
            <p:ph type="sldNum" sz="quarter" idx="12"/>
          </p:nvPr>
        </p:nvSpPr>
        <p:spPr/>
        <p:txBody>
          <a:bodyPr/>
          <a:lstStyle/>
          <a:p>
            <a:fld id="{6D22F896-40B5-4ADD-8801-0D06FADFA095}" type="slidenum">
              <a:rPr lang="en-US" sz="2000" b="1" smtClean="0"/>
              <a:pPr/>
              <a:t>2</a:t>
            </a:fld>
            <a:endParaRPr lang="en-US" sz="2000" b="1"/>
          </a:p>
        </p:txBody>
      </p:sp>
      <p:sp>
        <p:nvSpPr>
          <p:cNvPr id="10" name="字幕 2">
            <a:extLst>
              <a:ext uri="{FF2B5EF4-FFF2-40B4-BE49-F238E27FC236}">
                <a16:creationId xmlns:a16="http://schemas.microsoft.com/office/drawing/2014/main" id="{2A21DAB6-FC2D-4C05-9FE1-83FFCFCE8619}"/>
              </a:ext>
            </a:extLst>
          </p:cNvPr>
          <p:cNvSpPr txBox="1">
            <a:spLocks/>
          </p:cNvSpPr>
          <p:nvPr/>
        </p:nvSpPr>
        <p:spPr>
          <a:xfrm>
            <a:off x="825500" y="1962507"/>
            <a:ext cx="10795886" cy="204662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3200">
                <a:latin typeface="游ゴシック"/>
                <a:ea typeface="游ゴシック"/>
              </a:rPr>
              <a:t>知能情報工学科と情報科学科の</a:t>
            </a:r>
            <a:endParaRPr lang="en-US" altLang="ja-JP" sz="3200" u="sng">
              <a:highlight>
                <a:srgbClr val="FFFF00"/>
              </a:highlight>
              <a:latin typeface="游ゴシック"/>
              <a:ea typeface="游ゴシック"/>
            </a:endParaRPr>
          </a:p>
          <a:p>
            <a:pPr marL="0" indent="0">
              <a:buNone/>
            </a:pPr>
            <a:r>
              <a:rPr lang="ja-JP" altLang="en-US" sz="3200" b="1" u="sng">
                <a:highlight>
                  <a:srgbClr val="FFFF00"/>
                </a:highlight>
                <a:latin typeface="游ゴシック"/>
                <a:ea typeface="游ゴシック"/>
              </a:rPr>
              <a:t>混成チーム</a:t>
            </a:r>
            <a:r>
              <a:rPr lang="ja-JP" altLang="en-US" sz="3200" u="sng">
                <a:highlight>
                  <a:srgbClr val="FFFF00"/>
                </a:highlight>
                <a:latin typeface="游ゴシック"/>
                <a:ea typeface="游ゴシック"/>
              </a:rPr>
              <a:t>で</a:t>
            </a:r>
            <a:r>
              <a:rPr lang="ja-JP" altLang="en-US" sz="3200" b="1" u="sng">
                <a:highlight>
                  <a:srgbClr val="FFFF00"/>
                </a:highlight>
                <a:latin typeface="游ゴシック"/>
                <a:ea typeface="游ゴシック"/>
              </a:rPr>
              <a:t>オリジナルアプリの開発</a:t>
            </a:r>
            <a:r>
              <a:rPr lang="ja-JP" altLang="en-US" sz="3200">
                <a:latin typeface="游ゴシック"/>
                <a:ea typeface="游ゴシック"/>
              </a:rPr>
              <a:t>を行った。</a:t>
            </a:r>
            <a:endParaRPr lang="en-US" altLang="ja-JP" sz="3200">
              <a:latin typeface="游ゴシック"/>
              <a:ea typeface="游ゴシック"/>
            </a:endParaRPr>
          </a:p>
          <a:p>
            <a:pPr marL="0" indent="0">
              <a:buFont typeface="Arial" panose="020B0604020202020204" pitchFamily="34" charset="0"/>
              <a:buNone/>
            </a:pPr>
            <a:endParaRPr lang="ja-JP" altLang="en-US" sz="3200">
              <a:latin typeface="游ゴシック"/>
              <a:ea typeface="游ゴシック"/>
            </a:endParaRPr>
          </a:p>
          <a:p>
            <a:pPr marL="0" indent="0">
              <a:buNone/>
            </a:pPr>
            <a:endParaRPr lang="ja-JP" altLang="en-US" sz="3200">
              <a:latin typeface="游ゴシック"/>
              <a:ea typeface="游ゴシック"/>
            </a:endParaRPr>
          </a:p>
        </p:txBody>
      </p:sp>
      <p:sp>
        <p:nvSpPr>
          <p:cNvPr id="6" name="タイトル 1">
            <a:extLst>
              <a:ext uri="{FF2B5EF4-FFF2-40B4-BE49-F238E27FC236}">
                <a16:creationId xmlns:a16="http://schemas.microsoft.com/office/drawing/2014/main" id="{E7DD2390-622D-46EE-B123-C0FF33D0D72D}"/>
              </a:ext>
            </a:extLst>
          </p:cNvPr>
          <p:cNvSpPr>
            <a:spLocks noGrp="1"/>
          </p:cNvSpPr>
          <p:nvPr>
            <p:ph type="title"/>
          </p:nvPr>
        </p:nvSpPr>
        <p:spPr>
          <a:xfrm>
            <a:off x="828908" y="365125"/>
            <a:ext cx="7781692" cy="1344148"/>
          </a:xfrm>
          <a:solidFill>
            <a:schemeClr val="accent4"/>
          </a:solidFill>
        </p:spPr>
        <p:txBody>
          <a:bodyPr>
            <a:normAutofit/>
          </a:bodyPr>
          <a:lstStyle/>
          <a:p>
            <a:pPr algn="ctr"/>
            <a:r>
              <a:rPr lang="en-US" altLang="ja-JP" b="1" u="sng">
                <a:latin typeface="メイリオ"/>
                <a:ea typeface="メイリオ"/>
              </a:rPr>
              <a:t>SDPBL(2)</a:t>
            </a:r>
            <a:r>
              <a:rPr lang="ja-JP" altLang="en-US" b="1" u="sng">
                <a:latin typeface="メイリオ"/>
                <a:ea typeface="メイリオ"/>
              </a:rPr>
              <a:t>で取り組んだ課題</a:t>
            </a:r>
          </a:p>
        </p:txBody>
      </p:sp>
      <p:sp>
        <p:nvSpPr>
          <p:cNvPr id="2" name="Arrow: Down 1">
            <a:extLst>
              <a:ext uri="{FF2B5EF4-FFF2-40B4-BE49-F238E27FC236}">
                <a16:creationId xmlns:a16="http://schemas.microsoft.com/office/drawing/2014/main" id="{A9EB0D29-228E-41D5-B26F-9F9D132BBFC2}"/>
              </a:ext>
            </a:extLst>
          </p:cNvPr>
          <p:cNvSpPr/>
          <p:nvPr/>
        </p:nvSpPr>
        <p:spPr>
          <a:xfrm>
            <a:off x="3610018" y="3193796"/>
            <a:ext cx="1206500" cy="804333"/>
          </a:xfrm>
          <a:prstGeom prst="down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テキスト ボックス 2">
            <a:extLst>
              <a:ext uri="{FF2B5EF4-FFF2-40B4-BE49-F238E27FC236}">
                <a16:creationId xmlns:a16="http://schemas.microsoft.com/office/drawing/2014/main" id="{52FD3737-0D31-4F2C-9554-3B969F6F9B1B}"/>
              </a:ext>
            </a:extLst>
          </p:cNvPr>
          <p:cNvSpPr txBox="1"/>
          <p:nvPr/>
        </p:nvSpPr>
        <p:spPr>
          <a:xfrm>
            <a:off x="1069181" y="4146946"/>
            <a:ext cx="8422479" cy="25268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ja-JP" sz="3200" b="1">
                <a:ea typeface="游ゴシック"/>
              </a:rPr>
              <a:t>独創性</a:t>
            </a:r>
            <a:r>
              <a:rPr lang="ja-JP" sz="3200">
                <a:ea typeface="游ゴシック"/>
              </a:rPr>
              <a:t> </a:t>
            </a:r>
            <a:r>
              <a:rPr lang="en-US" altLang="ja-JP" sz="3200">
                <a:ea typeface="+mn-lt"/>
              </a:rPr>
              <a:t>(</a:t>
            </a:r>
            <a:r>
              <a:rPr lang="ja-JP" sz="3200">
                <a:ea typeface="游ゴシック"/>
              </a:rPr>
              <a:t>他にないアプリ</a:t>
            </a:r>
            <a:r>
              <a:rPr lang="en-US" altLang="ja-JP" sz="3200">
                <a:ea typeface="+mn-lt"/>
              </a:rPr>
              <a:t>)</a:t>
            </a:r>
            <a:endParaRPr lang="en-US" altLang="ja-JP" sz="3200">
              <a:ea typeface="+mn-lt"/>
              <a:cs typeface="+mn-lt"/>
            </a:endParaRPr>
          </a:p>
          <a:p>
            <a:pPr>
              <a:lnSpc>
                <a:spcPct val="90000"/>
              </a:lnSpc>
              <a:spcBef>
                <a:spcPts val="1000"/>
              </a:spcBef>
            </a:pPr>
            <a:r>
              <a:rPr lang="ja-JP" sz="3200" b="1">
                <a:ea typeface="游ゴシック"/>
              </a:rPr>
              <a:t>協調性</a:t>
            </a:r>
            <a:r>
              <a:rPr lang="ja-JP" sz="3200">
                <a:ea typeface="游ゴシック"/>
              </a:rPr>
              <a:t> </a:t>
            </a:r>
            <a:r>
              <a:rPr lang="en-US" altLang="ja-JP" sz="3200">
                <a:ea typeface="+mn-lt"/>
              </a:rPr>
              <a:t>(2</a:t>
            </a:r>
            <a:r>
              <a:rPr lang="ja-JP" sz="3200">
                <a:ea typeface="游ゴシック"/>
              </a:rPr>
              <a:t>つの学科で学んでいる言語が違う</a:t>
            </a:r>
            <a:r>
              <a:rPr lang="en-US" altLang="ja-JP" sz="3200">
                <a:ea typeface="+mn-lt"/>
              </a:rPr>
              <a:t>)</a:t>
            </a:r>
            <a:endParaRPr lang="en-US" altLang="ja-JP" sz="3200">
              <a:ea typeface="+mn-lt"/>
              <a:cs typeface="+mn-lt"/>
            </a:endParaRPr>
          </a:p>
          <a:p>
            <a:pPr>
              <a:lnSpc>
                <a:spcPct val="90000"/>
              </a:lnSpc>
              <a:spcBef>
                <a:spcPts val="1000"/>
              </a:spcBef>
            </a:pPr>
            <a:endParaRPr lang="en-US" altLang="ja-JP" sz="3200">
              <a:ea typeface="+mn-lt"/>
              <a:cs typeface="+mn-lt"/>
            </a:endParaRPr>
          </a:p>
          <a:p>
            <a:pPr>
              <a:lnSpc>
                <a:spcPct val="90000"/>
              </a:lnSpc>
              <a:spcBef>
                <a:spcPts val="1000"/>
              </a:spcBef>
            </a:pPr>
            <a:r>
              <a:rPr lang="ja-JP" sz="3200">
                <a:ea typeface="游ゴシック"/>
              </a:rPr>
              <a:t>の2つが求められる</a:t>
            </a:r>
            <a:endParaRPr lang="en-US" altLang="ja-JP" sz="3200">
              <a:ea typeface="+mn-lt"/>
              <a:cs typeface="+mn-lt"/>
            </a:endParaRPr>
          </a:p>
          <a:p>
            <a:pPr algn="l"/>
            <a:endParaRPr lang="ja-JP" altLang="en-US">
              <a:ea typeface="游ゴシック"/>
            </a:endParaRPr>
          </a:p>
        </p:txBody>
      </p:sp>
    </p:spTree>
    <p:extLst>
      <p:ext uri="{BB962C8B-B14F-4D97-AF65-F5344CB8AC3E}">
        <p14:creationId xmlns:p14="http://schemas.microsoft.com/office/powerpoint/2010/main" val="320868339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animBg="1"/>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DB68D35-33A5-4302-9F98-4735DB7C0A51}"/>
              </a:ext>
            </a:extLst>
          </p:cNvPr>
          <p:cNvSpPr/>
          <p:nvPr/>
        </p:nvSpPr>
        <p:spPr>
          <a:xfrm>
            <a:off x="936171" y="2906486"/>
            <a:ext cx="8425542" cy="24492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A2B69623-7EE8-4943-A546-3C7E2C42A347}"/>
              </a:ext>
            </a:extLst>
          </p:cNvPr>
          <p:cNvSpPr/>
          <p:nvPr/>
        </p:nvSpPr>
        <p:spPr>
          <a:xfrm>
            <a:off x="590550" y="2569634"/>
            <a:ext cx="9419165" cy="285749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835B6C19-6992-104C-AF23-765E91913389}"/>
              </a:ext>
            </a:extLst>
          </p:cNvPr>
          <p:cNvSpPr>
            <a:spLocks noGrp="1"/>
          </p:cNvSpPr>
          <p:nvPr>
            <p:ph type="title"/>
          </p:nvPr>
        </p:nvSpPr>
        <p:spPr>
          <a:xfrm>
            <a:off x="839491" y="365125"/>
            <a:ext cx="6037042" cy="1333565"/>
          </a:xfrm>
          <a:solidFill>
            <a:schemeClr val="accent4"/>
          </a:solidFill>
        </p:spPr>
        <p:txBody>
          <a:bodyPr>
            <a:normAutofit/>
          </a:bodyPr>
          <a:lstStyle/>
          <a:p>
            <a:pPr algn="ctr"/>
            <a:r>
              <a:rPr lang="ja-JP" altLang="en-US" b="1" u="sng">
                <a:latin typeface="メイリオ"/>
                <a:ea typeface="メイリオ"/>
              </a:rPr>
              <a:t>ブレインストーミング</a:t>
            </a:r>
          </a:p>
        </p:txBody>
      </p:sp>
      <p:sp>
        <p:nvSpPr>
          <p:cNvPr id="4" name="スライド番号プレースホルダー 3">
            <a:extLst>
              <a:ext uri="{FF2B5EF4-FFF2-40B4-BE49-F238E27FC236}">
                <a16:creationId xmlns:a16="http://schemas.microsoft.com/office/drawing/2014/main" id="{75528D51-E8F7-40B7-BB15-D718A5A64845}"/>
              </a:ext>
            </a:extLst>
          </p:cNvPr>
          <p:cNvSpPr>
            <a:spLocks noGrp="1"/>
          </p:cNvSpPr>
          <p:nvPr>
            <p:ph type="sldNum" sz="quarter" idx="12"/>
          </p:nvPr>
        </p:nvSpPr>
        <p:spPr/>
        <p:txBody>
          <a:bodyPr/>
          <a:lstStyle/>
          <a:p>
            <a:fld id="{6D22F896-40B5-4ADD-8801-0D06FADFA095}" type="slidenum">
              <a:rPr lang="en-US" sz="2000" b="1" smtClean="0"/>
              <a:pPr/>
              <a:t>3</a:t>
            </a:fld>
            <a:endParaRPr lang="en-US" sz="2000" b="1"/>
          </a:p>
        </p:txBody>
      </p:sp>
      <p:sp>
        <p:nvSpPr>
          <p:cNvPr id="8" name="Left Bracket 7">
            <a:extLst>
              <a:ext uri="{FF2B5EF4-FFF2-40B4-BE49-F238E27FC236}">
                <a16:creationId xmlns:a16="http://schemas.microsoft.com/office/drawing/2014/main" id="{B4600115-9E85-41C2-B0D7-4AB4B05E1AE2}"/>
              </a:ext>
            </a:extLst>
          </p:cNvPr>
          <p:cNvSpPr/>
          <p:nvPr/>
        </p:nvSpPr>
        <p:spPr>
          <a:xfrm>
            <a:off x="790472" y="3036849"/>
            <a:ext cx="74341" cy="2155901"/>
          </a:xfrm>
          <a:prstGeom prst="leftBracket">
            <a:avLst/>
          </a:prstGeom>
          <a:ln w="571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C869C0D7-6812-4A4A-8640-9AFCDE065F9F}"/>
              </a:ext>
            </a:extLst>
          </p:cNvPr>
          <p:cNvSpPr txBox="1"/>
          <p:nvPr/>
        </p:nvSpPr>
        <p:spPr>
          <a:xfrm>
            <a:off x="592642" y="5536348"/>
            <a:ext cx="9982196"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4400" b="1" u="sng">
                <a:highlight>
                  <a:srgbClr val="FFFF00"/>
                </a:highlight>
                <a:ea typeface="游ゴシック"/>
              </a:rPr>
              <a:t>オリジナルなリズムゲームをつくる！</a:t>
            </a:r>
          </a:p>
        </p:txBody>
      </p:sp>
      <p:grpSp>
        <p:nvGrpSpPr>
          <p:cNvPr id="19" name="グループ化 18">
            <a:extLst>
              <a:ext uri="{FF2B5EF4-FFF2-40B4-BE49-F238E27FC236}">
                <a16:creationId xmlns:a16="http://schemas.microsoft.com/office/drawing/2014/main" id="{924F5431-6408-47C9-9C4B-3F20EF181369}"/>
              </a:ext>
            </a:extLst>
          </p:cNvPr>
          <p:cNvGrpSpPr/>
          <p:nvPr/>
        </p:nvGrpSpPr>
        <p:grpSpPr>
          <a:xfrm>
            <a:off x="2431117" y="2576252"/>
            <a:ext cx="7071828" cy="3177685"/>
            <a:chOff x="2431117" y="2576252"/>
            <a:chExt cx="7071828" cy="3177685"/>
          </a:xfrm>
        </p:grpSpPr>
        <p:sp>
          <p:nvSpPr>
            <p:cNvPr id="6" name="字幕 2">
              <a:extLst>
                <a:ext uri="{FF2B5EF4-FFF2-40B4-BE49-F238E27FC236}">
                  <a16:creationId xmlns:a16="http://schemas.microsoft.com/office/drawing/2014/main" id="{29974D3F-4A8D-4190-847B-AB67505A25E0}"/>
                </a:ext>
              </a:extLst>
            </p:cNvPr>
            <p:cNvSpPr>
              <a:spLocks noGrp="1"/>
            </p:cNvSpPr>
            <p:nvPr/>
          </p:nvSpPr>
          <p:spPr>
            <a:xfrm>
              <a:off x="5519131" y="2576252"/>
              <a:ext cx="3983814" cy="317768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ja-JP" altLang="en-US" sz="3200">
                <a:ea typeface="游明朝 Light"/>
              </a:endParaRPr>
            </a:p>
            <a:p>
              <a:r>
                <a:rPr lang="ja-JP" altLang="en-US" sz="3200" b="1">
                  <a:ea typeface="游ゴシック"/>
                </a:rPr>
                <a:t>リズムゲーム</a:t>
              </a:r>
              <a:endParaRPr lang="ja-JP">
                <a:ea typeface="游ゴシック"/>
              </a:endParaRPr>
            </a:p>
            <a:p>
              <a:r>
                <a:rPr lang="ja-JP" altLang="en-US" sz="3200">
                  <a:solidFill>
                    <a:schemeClr val="bg1">
                      <a:lumMod val="50000"/>
                    </a:schemeClr>
                  </a:solidFill>
                  <a:ea typeface="游ゴシック"/>
                </a:rPr>
                <a:t>パズルゲーム</a:t>
              </a:r>
            </a:p>
            <a:p>
              <a:r>
                <a:rPr lang="ja-JP" altLang="en-US" sz="3200">
                  <a:solidFill>
                    <a:schemeClr val="bg1">
                      <a:lumMod val="50000"/>
                    </a:schemeClr>
                  </a:solidFill>
                  <a:ea typeface="游ゴシック"/>
                </a:rPr>
                <a:t>球転がし</a:t>
              </a:r>
            </a:p>
            <a:p>
              <a:r>
                <a:rPr lang="ja-JP" altLang="en-US" sz="3200">
                  <a:solidFill>
                    <a:schemeClr val="bg1">
                      <a:lumMod val="50000"/>
                    </a:schemeClr>
                  </a:solidFill>
                  <a:ea typeface="游ゴシック"/>
                </a:rPr>
                <a:t>声で動くゲーム...</a:t>
              </a:r>
            </a:p>
          </p:txBody>
        </p:sp>
        <p:sp>
          <p:nvSpPr>
            <p:cNvPr id="7" name="Rectangle: Rounded Corners 6">
              <a:extLst>
                <a:ext uri="{FF2B5EF4-FFF2-40B4-BE49-F238E27FC236}">
                  <a16:creationId xmlns:a16="http://schemas.microsoft.com/office/drawing/2014/main" id="{8F7E723F-C6EC-4998-AF26-D787F91D35EC}"/>
                </a:ext>
              </a:extLst>
            </p:cNvPr>
            <p:cNvSpPr/>
            <p:nvPr/>
          </p:nvSpPr>
          <p:spPr>
            <a:xfrm>
              <a:off x="5558002" y="3055434"/>
              <a:ext cx="2759926" cy="613317"/>
            </a:xfrm>
            <a:prstGeom prst="round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12" name="Left Bracket 11">
              <a:extLst>
                <a:ext uri="{FF2B5EF4-FFF2-40B4-BE49-F238E27FC236}">
                  <a16:creationId xmlns:a16="http://schemas.microsoft.com/office/drawing/2014/main" id="{A99B1D7E-A0A3-4EB4-A441-E890D01F18E6}"/>
                </a:ext>
              </a:extLst>
            </p:cNvPr>
            <p:cNvSpPr/>
            <p:nvPr/>
          </p:nvSpPr>
          <p:spPr>
            <a:xfrm>
              <a:off x="5476824" y="3036849"/>
              <a:ext cx="83634" cy="2155902"/>
            </a:xfrm>
            <a:prstGeom prst="leftBracket">
              <a:avLst/>
            </a:prstGeom>
            <a:ln w="571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72ADBCB9-745D-47C0-A015-EDF673FD9FEC}"/>
                </a:ext>
              </a:extLst>
            </p:cNvPr>
            <p:cNvCxnSpPr/>
            <p:nvPr/>
          </p:nvCxnSpPr>
          <p:spPr>
            <a:xfrm flipV="1">
              <a:off x="2431117" y="3354812"/>
              <a:ext cx="2988216" cy="8988"/>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499E676-EA8B-4C3E-9F6F-67E2EE2ACEA4}"/>
                </a:ext>
              </a:extLst>
            </p:cNvPr>
            <p:cNvSpPr txBox="1"/>
            <p:nvPr/>
          </p:nvSpPr>
          <p:spPr>
            <a:xfrm>
              <a:off x="3489604" y="3363034"/>
              <a:ext cx="260432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800">
                  <a:solidFill>
                    <a:srgbClr val="00B0F0"/>
                  </a:solidFill>
                  <a:ea typeface="游ゴシック"/>
                </a:rPr>
                <a:t>具体的に…</a:t>
              </a:r>
            </a:p>
          </p:txBody>
        </p:sp>
      </p:grpSp>
      <p:pic>
        <p:nvPicPr>
          <p:cNvPr id="10" name="Picture 10">
            <a:extLst>
              <a:ext uri="{FF2B5EF4-FFF2-40B4-BE49-F238E27FC236}">
                <a16:creationId xmlns:a16="http://schemas.microsoft.com/office/drawing/2014/main" id="{AEFF4F8C-01DE-4CC6-9CF5-51B2B8129BBF}"/>
              </a:ext>
            </a:extLst>
          </p:cNvPr>
          <p:cNvPicPr>
            <a:picLocks noChangeAspect="1"/>
          </p:cNvPicPr>
          <p:nvPr/>
        </p:nvPicPr>
        <p:blipFill>
          <a:blip r:embed="rId3"/>
          <a:stretch>
            <a:fillRect/>
          </a:stretch>
        </p:blipFill>
        <p:spPr>
          <a:xfrm flipH="1">
            <a:off x="9874405" y="3495577"/>
            <a:ext cx="2284142" cy="2859089"/>
          </a:xfrm>
          <a:prstGeom prst="rect">
            <a:avLst/>
          </a:prstGeom>
          <a:ln>
            <a:noFill/>
          </a:ln>
        </p:spPr>
      </p:pic>
      <p:sp>
        <p:nvSpPr>
          <p:cNvPr id="5" name="Rectangle: Rounded Corners 4">
            <a:extLst>
              <a:ext uri="{FF2B5EF4-FFF2-40B4-BE49-F238E27FC236}">
                <a16:creationId xmlns:a16="http://schemas.microsoft.com/office/drawing/2014/main" id="{2780795E-76A5-4B7E-A3D6-15EB87F5A4EF}"/>
              </a:ext>
            </a:extLst>
          </p:cNvPr>
          <p:cNvSpPr/>
          <p:nvPr/>
        </p:nvSpPr>
        <p:spPr>
          <a:xfrm>
            <a:off x="862361" y="3055435"/>
            <a:ext cx="1570463" cy="613317"/>
          </a:xfrm>
          <a:prstGeom prst="round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15" name="TextBox 14">
            <a:extLst>
              <a:ext uri="{FF2B5EF4-FFF2-40B4-BE49-F238E27FC236}">
                <a16:creationId xmlns:a16="http://schemas.microsoft.com/office/drawing/2014/main" id="{BA61FDE3-727B-4E6E-AD29-D22154CD340A}"/>
              </a:ext>
            </a:extLst>
          </p:cNvPr>
          <p:cNvSpPr txBox="1"/>
          <p:nvPr/>
        </p:nvSpPr>
        <p:spPr>
          <a:xfrm>
            <a:off x="1141798" y="2282741"/>
            <a:ext cx="3909667" cy="584775"/>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200" b="1">
                <a:ea typeface="游ゴシック"/>
              </a:rPr>
              <a:t>出されたアイディア</a:t>
            </a:r>
            <a:endParaRPr lang="en-US" sz="2400" b="1">
              <a:ea typeface="游ゴシック"/>
            </a:endParaRPr>
          </a:p>
        </p:txBody>
      </p:sp>
      <p:sp>
        <p:nvSpPr>
          <p:cNvPr id="3" name="字幕 2">
            <a:extLst>
              <a:ext uri="{FF2B5EF4-FFF2-40B4-BE49-F238E27FC236}">
                <a16:creationId xmlns:a16="http://schemas.microsoft.com/office/drawing/2014/main" id="{F7AFE08D-3FDC-1B46-8A10-DF3A65F26DAB}"/>
              </a:ext>
            </a:extLst>
          </p:cNvPr>
          <p:cNvSpPr>
            <a:spLocks noGrp="1"/>
          </p:cNvSpPr>
          <p:nvPr>
            <p:ph idx="1"/>
          </p:nvPr>
        </p:nvSpPr>
        <p:spPr>
          <a:xfrm>
            <a:off x="838200" y="1816332"/>
            <a:ext cx="6919333" cy="3607923"/>
          </a:xfrm>
        </p:spPr>
        <p:txBody>
          <a:bodyPr vert="horz" lIns="91440" tIns="45720" rIns="91440" bIns="45720" rtlCol="0" anchor="t">
            <a:normAutofit/>
          </a:bodyPr>
          <a:lstStyle/>
          <a:p>
            <a:pPr marL="0" indent="0">
              <a:buNone/>
            </a:pPr>
            <a:endParaRPr lang="ja-JP" altLang="en-US" sz="3200">
              <a:ea typeface="游ゴシック"/>
            </a:endParaRPr>
          </a:p>
          <a:p>
            <a:pPr marL="0" indent="0">
              <a:buNone/>
            </a:pPr>
            <a:endParaRPr lang="ja-JP" altLang="en-US" sz="600">
              <a:ea typeface="游ゴシック"/>
            </a:endParaRPr>
          </a:p>
          <a:p>
            <a:pPr marL="0" indent="0">
              <a:buNone/>
            </a:pPr>
            <a:endParaRPr lang="ja-JP" altLang="en-US" sz="3200">
              <a:ea typeface="游ゴシック"/>
            </a:endParaRPr>
          </a:p>
          <a:p>
            <a:r>
              <a:rPr lang="ja-JP" altLang="en-US" sz="3200" b="1">
                <a:ea typeface="游ゴシック"/>
              </a:rPr>
              <a:t>ゲーム</a:t>
            </a:r>
          </a:p>
          <a:p>
            <a:r>
              <a:rPr lang="ja-JP" altLang="en-US" sz="3200">
                <a:solidFill>
                  <a:schemeClr val="bg1">
                    <a:lumMod val="50000"/>
                  </a:schemeClr>
                </a:solidFill>
                <a:ea typeface="游ゴシック"/>
              </a:rPr>
              <a:t>アラーム</a:t>
            </a:r>
          </a:p>
          <a:p>
            <a:r>
              <a:rPr lang="ja-JP" sz="3200">
                <a:solidFill>
                  <a:schemeClr val="bg1">
                    <a:lumMod val="50000"/>
                  </a:schemeClr>
                </a:solidFill>
                <a:ea typeface="游ゴシック"/>
              </a:rPr>
              <a:t>あみだくじ</a:t>
            </a:r>
            <a:endParaRPr lang="ja-JP" altLang="en-US" sz="3200">
              <a:solidFill>
                <a:schemeClr val="bg1">
                  <a:lumMod val="50000"/>
                </a:schemeClr>
              </a:solidFill>
              <a:ea typeface="游ゴシック"/>
            </a:endParaRPr>
          </a:p>
          <a:p>
            <a:r>
              <a:rPr lang="ja-JP" altLang="en-US" sz="3200">
                <a:solidFill>
                  <a:schemeClr val="bg1">
                    <a:lumMod val="50000"/>
                  </a:schemeClr>
                </a:solidFill>
                <a:ea typeface="游ゴシック"/>
              </a:rPr>
              <a:t>文書読み上げ...</a:t>
            </a:r>
          </a:p>
          <a:p>
            <a:pPr marL="0" indent="0">
              <a:buNone/>
            </a:pPr>
            <a:endParaRPr lang="ja-JP" altLang="en-US">
              <a:ea typeface="游明朝 Light"/>
            </a:endParaRPr>
          </a:p>
          <a:p>
            <a:pPr marL="0" indent="0">
              <a:buNone/>
            </a:pPr>
            <a:endParaRPr lang="ja-JP" altLang="en-US">
              <a:ea typeface="游明朝 Light"/>
            </a:endParaRPr>
          </a:p>
        </p:txBody>
      </p:sp>
      <p:grpSp>
        <p:nvGrpSpPr>
          <p:cNvPr id="18" name="グループ化 17">
            <a:extLst>
              <a:ext uri="{FF2B5EF4-FFF2-40B4-BE49-F238E27FC236}">
                <a16:creationId xmlns:a16="http://schemas.microsoft.com/office/drawing/2014/main" id="{790849BF-C2ED-460D-A498-6B858CE411AE}"/>
              </a:ext>
            </a:extLst>
          </p:cNvPr>
          <p:cNvGrpSpPr/>
          <p:nvPr/>
        </p:nvGrpSpPr>
        <p:grpSpPr>
          <a:xfrm>
            <a:off x="6847279" y="531563"/>
            <a:ext cx="5472966" cy="2760536"/>
            <a:chOff x="6847279" y="531563"/>
            <a:chExt cx="5472966" cy="2760536"/>
          </a:xfrm>
        </p:grpSpPr>
        <p:sp>
          <p:nvSpPr>
            <p:cNvPr id="9" name="思考の吹き出し: 雲形 8">
              <a:extLst>
                <a:ext uri="{FF2B5EF4-FFF2-40B4-BE49-F238E27FC236}">
                  <a16:creationId xmlns:a16="http://schemas.microsoft.com/office/drawing/2014/main" id="{B9BDE2AA-C053-4409-B6B6-B9FFEB69C4A9}"/>
                </a:ext>
              </a:extLst>
            </p:cNvPr>
            <p:cNvSpPr/>
            <p:nvPr/>
          </p:nvSpPr>
          <p:spPr>
            <a:xfrm>
              <a:off x="6847279" y="531563"/>
              <a:ext cx="4608166" cy="2760536"/>
            </a:xfrm>
            <a:prstGeom prst="cloudCallout">
              <a:avLst>
                <a:gd name="adj1" fmla="val 24076"/>
                <a:gd name="adj2" fmla="val 6469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a:solidFill>
                  <a:sysClr val="windowText" lastClr="000000"/>
                </a:solidFill>
              </a:endParaRPr>
            </a:p>
          </p:txBody>
        </p:sp>
        <p:sp>
          <p:nvSpPr>
            <p:cNvPr id="11" name="テキスト ボックス 10">
              <a:extLst>
                <a:ext uri="{FF2B5EF4-FFF2-40B4-BE49-F238E27FC236}">
                  <a16:creationId xmlns:a16="http://schemas.microsoft.com/office/drawing/2014/main" id="{8391D031-1278-400D-9918-8E1D5E4F413B}"/>
                </a:ext>
              </a:extLst>
            </p:cNvPr>
            <p:cNvSpPr txBox="1"/>
            <p:nvPr/>
          </p:nvSpPr>
          <p:spPr>
            <a:xfrm>
              <a:off x="7333021" y="1589996"/>
              <a:ext cx="4987224" cy="1384995"/>
            </a:xfrm>
            <a:prstGeom prst="rect">
              <a:avLst/>
            </a:prstGeom>
            <a:noFill/>
          </p:spPr>
          <p:txBody>
            <a:bodyPr wrap="square" lIns="91440" tIns="45720" rIns="91440" bIns="45720" rtlCol="0" anchor="t">
              <a:spAutoFit/>
            </a:bodyPr>
            <a:lstStyle/>
            <a:p>
              <a:r>
                <a:rPr lang="ja-JP" altLang="en-US" sz="2800">
                  <a:ea typeface="游ゴシック"/>
                </a:rPr>
                <a:t>・</a:t>
              </a:r>
              <a:r>
                <a:rPr kumimoji="1" lang="ja-JP" altLang="en-US" sz="2800">
                  <a:ea typeface="游ゴシック"/>
                </a:rPr>
                <a:t>技術</a:t>
              </a:r>
              <a:r>
                <a:rPr lang="ja-JP" altLang="en-US" sz="2800">
                  <a:ea typeface="游ゴシック"/>
                </a:rPr>
                <a:t>的</a:t>
              </a:r>
              <a:r>
                <a:rPr kumimoji="1" lang="ja-JP" altLang="en-US" sz="2800">
                  <a:ea typeface="游ゴシック"/>
                </a:rPr>
                <a:t>に可能か？</a:t>
              </a:r>
              <a:endParaRPr lang="en-US" altLang="ja-JP" sz="2800">
                <a:ea typeface="游ゴシック"/>
              </a:endParaRPr>
            </a:p>
            <a:p>
              <a:r>
                <a:rPr lang="ja-JP" altLang="en-US" sz="2800"/>
                <a:t>・オリジナリティー　　　 　</a:t>
              </a:r>
              <a:endParaRPr lang="en-US" altLang="ja-JP" sz="2800"/>
            </a:p>
            <a:p>
              <a:r>
                <a:rPr lang="ja-JP" altLang="en-US" sz="2800"/>
                <a:t>　を出せるか</a:t>
              </a:r>
              <a:r>
                <a:rPr kumimoji="1" lang="ja-JP" altLang="en-US" sz="2800"/>
                <a:t>？</a:t>
              </a:r>
            </a:p>
          </p:txBody>
        </p:sp>
      </p:grpSp>
      <p:sp>
        <p:nvSpPr>
          <p:cNvPr id="14" name="テキスト ボックス 13">
            <a:extLst>
              <a:ext uri="{FF2B5EF4-FFF2-40B4-BE49-F238E27FC236}">
                <a16:creationId xmlns:a16="http://schemas.microsoft.com/office/drawing/2014/main" id="{8AF23394-3EB9-4027-9E05-1C356F4EF526}"/>
              </a:ext>
            </a:extLst>
          </p:cNvPr>
          <p:cNvSpPr txBox="1"/>
          <p:nvPr/>
        </p:nvSpPr>
        <p:spPr>
          <a:xfrm>
            <a:off x="7260609" y="1175981"/>
            <a:ext cx="414209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800" b="1">
                <a:ea typeface="游ゴシック"/>
              </a:rPr>
              <a:t>【テーマ選びの基準】</a:t>
            </a:r>
          </a:p>
        </p:txBody>
      </p:sp>
    </p:spTree>
    <p:extLst>
      <p:ext uri="{BB962C8B-B14F-4D97-AF65-F5344CB8AC3E}">
        <p14:creationId xmlns:p14="http://schemas.microsoft.com/office/powerpoint/2010/main" val="95594828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75528D51-E8F7-40B7-BB15-D718A5A64845}"/>
              </a:ext>
            </a:extLst>
          </p:cNvPr>
          <p:cNvSpPr>
            <a:spLocks noGrp="1"/>
          </p:cNvSpPr>
          <p:nvPr>
            <p:ph type="sldNum" sz="quarter" idx="12"/>
          </p:nvPr>
        </p:nvSpPr>
        <p:spPr/>
        <p:txBody>
          <a:bodyPr/>
          <a:lstStyle/>
          <a:p>
            <a:fld id="{6D22F896-40B5-4ADD-8801-0D06FADFA095}" type="slidenum">
              <a:rPr lang="en-US" sz="2000" b="1" smtClean="0"/>
              <a:pPr/>
              <a:t>4</a:t>
            </a:fld>
            <a:endParaRPr lang="en-US" sz="2000" b="1"/>
          </a:p>
        </p:txBody>
      </p:sp>
      <p:sp>
        <p:nvSpPr>
          <p:cNvPr id="5" name="テキスト ボックス 4">
            <a:extLst>
              <a:ext uri="{FF2B5EF4-FFF2-40B4-BE49-F238E27FC236}">
                <a16:creationId xmlns:a16="http://schemas.microsoft.com/office/drawing/2014/main" id="{00A6C761-4054-4AB2-937B-C0D2D77587ED}"/>
              </a:ext>
            </a:extLst>
          </p:cNvPr>
          <p:cNvSpPr txBox="1"/>
          <p:nvPr/>
        </p:nvSpPr>
        <p:spPr>
          <a:xfrm>
            <a:off x="476122" y="1885252"/>
            <a:ext cx="6831798" cy="1846659"/>
          </a:xfrm>
          <a:prstGeom prst="rect">
            <a:avLst/>
          </a:prstGeom>
          <a:noFill/>
        </p:spPr>
        <p:txBody>
          <a:bodyPr wrap="square" rtlCol="0">
            <a:spAutoFit/>
          </a:bodyPr>
          <a:lstStyle/>
          <a:p>
            <a:pPr algn="ctr"/>
            <a:r>
              <a:rPr kumimoji="1" lang="ja-JP" altLang="en-US" sz="3600" b="1"/>
              <a:t>音楽に合わせてプレイヤーが</a:t>
            </a:r>
            <a:endParaRPr kumimoji="1" lang="en-US" altLang="ja-JP" sz="3600" b="1"/>
          </a:p>
          <a:p>
            <a:pPr algn="ctr"/>
            <a:r>
              <a:rPr kumimoji="1" lang="ja-JP" altLang="en-US" sz="3600" b="1"/>
              <a:t>操作を行うゲーム全般の総称</a:t>
            </a:r>
            <a:endParaRPr kumimoji="1" lang="en-US" altLang="ja-JP" sz="3600" b="1"/>
          </a:p>
          <a:p>
            <a:endParaRPr lang="en-US" altLang="ja-JP" sz="2400"/>
          </a:p>
          <a:p>
            <a:endParaRPr kumimoji="1" lang="ja-JP" altLang="en-US"/>
          </a:p>
        </p:txBody>
      </p:sp>
      <p:grpSp>
        <p:nvGrpSpPr>
          <p:cNvPr id="3" name="グループ化 2">
            <a:extLst>
              <a:ext uri="{FF2B5EF4-FFF2-40B4-BE49-F238E27FC236}">
                <a16:creationId xmlns:a16="http://schemas.microsoft.com/office/drawing/2014/main" id="{4DC3ADF2-1616-4EF9-8231-2BEEEB3E3B2C}"/>
              </a:ext>
            </a:extLst>
          </p:cNvPr>
          <p:cNvGrpSpPr/>
          <p:nvPr/>
        </p:nvGrpSpPr>
        <p:grpSpPr>
          <a:xfrm>
            <a:off x="102727" y="3140610"/>
            <a:ext cx="8119068" cy="3675430"/>
            <a:chOff x="102727" y="3140610"/>
            <a:chExt cx="8119068" cy="3675430"/>
          </a:xfrm>
        </p:grpSpPr>
        <p:grpSp>
          <p:nvGrpSpPr>
            <p:cNvPr id="2" name="グループ化 1">
              <a:extLst>
                <a:ext uri="{FF2B5EF4-FFF2-40B4-BE49-F238E27FC236}">
                  <a16:creationId xmlns:a16="http://schemas.microsoft.com/office/drawing/2014/main" id="{A75943EF-7CC9-4ECB-B484-C9EBBCAD808F}"/>
                </a:ext>
              </a:extLst>
            </p:cNvPr>
            <p:cNvGrpSpPr/>
            <p:nvPr/>
          </p:nvGrpSpPr>
          <p:grpSpPr>
            <a:xfrm>
              <a:off x="102727" y="3140610"/>
              <a:ext cx="8119068" cy="3049118"/>
              <a:chOff x="102727" y="3140610"/>
              <a:chExt cx="8119068" cy="3049118"/>
            </a:xfrm>
          </p:grpSpPr>
          <p:pic>
            <p:nvPicPr>
              <p:cNvPr id="6" name="図 5" descr="テーブル, コンピュータ, 覆い, 異なる が含まれている画像&#10;&#10;自動的に生成された説明">
                <a:extLst>
                  <a:ext uri="{FF2B5EF4-FFF2-40B4-BE49-F238E27FC236}">
                    <a16:creationId xmlns:a16="http://schemas.microsoft.com/office/drawing/2014/main" id="{067AF6FB-A422-4296-9478-99B516838E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27" y="3140610"/>
                <a:ext cx="3608505" cy="3049118"/>
              </a:xfrm>
              <a:prstGeom prst="rect">
                <a:avLst/>
              </a:prstGeom>
            </p:spPr>
          </p:pic>
          <p:pic>
            <p:nvPicPr>
              <p:cNvPr id="7" name="図 6" descr="テーブル, 子供, 小さい, 少し が含まれている画像&#10;&#10;自動的に生成された説明">
                <a:extLst>
                  <a:ext uri="{FF2B5EF4-FFF2-40B4-BE49-F238E27FC236}">
                    <a16:creationId xmlns:a16="http://schemas.microsoft.com/office/drawing/2014/main" id="{59AAAC39-0662-40BD-8B81-8D66F8232F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0204" y="3429000"/>
                <a:ext cx="4251591" cy="2667333"/>
              </a:xfrm>
              <a:prstGeom prst="rect">
                <a:avLst/>
              </a:prstGeom>
            </p:spPr>
          </p:pic>
        </p:grpSp>
        <p:sp>
          <p:nvSpPr>
            <p:cNvPr id="8" name="テキスト ボックス 7">
              <a:extLst>
                <a:ext uri="{FF2B5EF4-FFF2-40B4-BE49-F238E27FC236}">
                  <a16:creationId xmlns:a16="http://schemas.microsoft.com/office/drawing/2014/main" id="{6C603AEC-023F-4A81-B2DF-F9356E615CFD}"/>
                </a:ext>
              </a:extLst>
            </p:cNvPr>
            <p:cNvSpPr txBox="1"/>
            <p:nvPr/>
          </p:nvSpPr>
          <p:spPr>
            <a:xfrm>
              <a:off x="154751" y="6228640"/>
              <a:ext cx="3504455" cy="369332"/>
            </a:xfrm>
            <a:prstGeom prst="rect">
              <a:avLst/>
            </a:prstGeom>
            <a:noFill/>
          </p:spPr>
          <p:txBody>
            <a:bodyPr wrap="square" rtlCol="0">
              <a:spAutoFit/>
            </a:bodyPr>
            <a:lstStyle/>
            <a:p>
              <a:r>
                <a:rPr kumimoji="1" lang="ja-JP" altLang="en-US"/>
                <a:t>ゲームセンターの”太鼓の達人“</a:t>
              </a:r>
            </a:p>
          </p:txBody>
        </p:sp>
        <p:sp>
          <p:nvSpPr>
            <p:cNvPr id="11" name="テキスト ボックス 10">
              <a:extLst>
                <a:ext uri="{FF2B5EF4-FFF2-40B4-BE49-F238E27FC236}">
                  <a16:creationId xmlns:a16="http://schemas.microsoft.com/office/drawing/2014/main" id="{C675EDF7-9DDB-43D9-8C60-5ACD5BBF8801}"/>
                </a:ext>
              </a:extLst>
            </p:cNvPr>
            <p:cNvSpPr txBox="1"/>
            <p:nvPr/>
          </p:nvSpPr>
          <p:spPr>
            <a:xfrm>
              <a:off x="4330650" y="6169709"/>
              <a:ext cx="3608505" cy="646331"/>
            </a:xfrm>
            <a:prstGeom prst="rect">
              <a:avLst/>
            </a:prstGeom>
            <a:noFill/>
          </p:spPr>
          <p:txBody>
            <a:bodyPr wrap="square" lIns="91440" tIns="45720" rIns="91440" bIns="45720" rtlCol="0" anchor="t">
              <a:spAutoFit/>
            </a:bodyPr>
            <a:lstStyle/>
            <a:p>
              <a:r>
                <a:rPr kumimoji="1" lang="ja-JP" altLang="en-US">
                  <a:ea typeface="游ゴシック"/>
                </a:rPr>
                <a:t>スマートフォンアプリ“バンドリ</a:t>
              </a:r>
              <a:r>
                <a:rPr kumimoji="1" lang="en-US" altLang="ja-JP">
                  <a:ea typeface="游ゴシック"/>
                </a:rPr>
                <a:t>!</a:t>
              </a:r>
              <a:r>
                <a:rPr kumimoji="1" lang="ja-JP" altLang="en-US">
                  <a:ea typeface="游ゴシック"/>
                </a:rPr>
                <a:t>ガールズバンドパーティ</a:t>
              </a:r>
              <a:r>
                <a:rPr lang="en-US" altLang="ja-JP">
                  <a:ea typeface="游ゴシック"/>
                </a:rPr>
                <a:t>!”</a:t>
              </a:r>
              <a:endParaRPr kumimoji="1" lang="ja-JP" altLang="en-US"/>
            </a:p>
          </p:txBody>
        </p:sp>
      </p:grpSp>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53A46A4C-6A81-4B34-A005-F54AF6CA29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16697" y="1183606"/>
            <a:ext cx="3181472" cy="5006122"/>
          </a:xfrm>
          <a:prstGeom prst="rect">
            <a:avLst/>
          </a:prstGeom>
        </p:spPr>
      </p:pic>
      <p:sp>
        <p:nvSpPr>
          <p:cNvPr id="14" name="テキスト ボックス 13">
            <a:extLst>
              <a:ext uri="{FF2B5EF4-FFF2-40B4-BE49-F238E27FC236}">
                <a16:creationId xmlns:a16="http://schemas.microsoft.com/office/drawing/2014/main" id="{BA986661-C497-434E-A261-A723F37EE292}"/>
              </a:ext>
            </a:extLst>
          </p:cNvPr>
          <p:cNvSpPr txBox="1"/>
          <p:nvPr/>
        </p:nvSpPr>
        <p:spPr>
          <a:xfrm flipH="1">
            <a:off x="8375904" y="6228640"/>
            <a:ext cx="2613067" cy="923330"/>
          </a:xfrm>
          <a:prstGeom prst="rect">
            <a:avLst/>
          </a:prstGeom>
          <a:noFill/>
        </p:spPr>
        <p:txBody>
          <a:bodyPr wrap="square" lIns="91440" tIns="45720" rIns="91440" bIns="45720" rtlCol="0" anchor="t">
            <a:spAutoFit/>
          </a:bodyPr>
          <a:lstStyle/>
          <a:p>
            <a:pPr algn="ctr"/>
            <a:r>
              <a:rPr lang="en-US" altLang="ja-JP">
                <a:solidFill>
                  <a:srgbClr val="000000"/>
                </a:solidFill>
                <a:ea typeface="游ゴシック"/>
              </a:rPr>
              <a:t>”</a:t>
            </a:r>
            <a:r>
              <a:rPr lang="en-US" altLang="ja-JP" err="1">
                <a:solidFill>
                  <a:srgbClr val="000000"/>
                </a:solidFill>
                <a:ea typeface="游ゴシック"/>
              </a:rPr>
              <a:t>jubeat</a:t>
            </a:r>
            <a:r>
              <a:rPr lang="en-US" altLang="ja-JP">
                <a:solidFill>
                  <a:srgbClr val="000000"/>
                </a:solidFill>
                <a:ea typeface="游ゴシック"/>
              </a:rPr>
              <a:t>"</a:t>
            </a:r>
            <a:endParaRPr lang="en-US" altLang="ja-JP" b="0" i="0">
              <a:solidFill>
                <a:srgbClr val="000000"/>
              </a:solidFill>
              <a:effectLst/>
              <a:ea typeface="游ゴシック"/>
            </a:endParaRPr>
          </a:p>
          <a:p>
            <a:pPr algn="ctr"/>
            <a:endParaRPr lang="en-US" altLang="ja-JP" b="0" i="0" u="sng">
              <a:solidFill>
                <a:srgbClr val="1A0DAB"/>
              </a:solidFill>
              <a:effectLst/>
              <a:latin typeface="arial" panose="020B0604020202020204" pitchFamily="34" charset="0"/>
              <a:ea typeface="游ゴシック"/>
              <a:cs typeface="arial"/>
            </a:endParaRPr>
          </a:p>
          <a:p>
            <a:pPr algn="ctr"/>
            <a:endParaRPr kumimoji="1" lang="ja-JP" altLang="en-US"/>
          </a:p>
        </p:txBody>
      </p:sp>
      <p:sp>
        <p:nvSpPr>
          <p:cNvPr id="15" name="タイトル 1">
            <a:extLst>
              <a:ext uri="{FF2B5EF4-FFF2-40B4-BE49-F238E27FC236}">
                <a16:creationId xmlns:a16="http://schemas.microsoft.com/office/drawing/2014/main" id="{00F83ADF-1C2E-4852-9E4E-0FD90A0CBAAB}"/>
              </a:ext>
            </a:extLst>
          </p:cNvPr>
          <p:cNvSpPr>
            <a:spLocks noGrp="1"/>
          </p:cNvSpPr>
          <p:nvPr>
            <p:ph type="title"/>
          </p:nvPr>
        </p:nvSpPr>
        <p:spPr>
          <a:xfrm>
            <a:off x="828908" y="365125"/>
            <a:ext cx="5804209" cy="1344148"/>
          </a:xfrm>
          <a:solidFill>
            <a:schemeClr val="accent4"/>
          </a:solidFill>
        </p:spPr>
        <p:txBody>
          <a:bodyPr>
            <a:normAutofit/>
          </a:bodyPr>
          <a:lstStyle/>
          <a:p>
            <a:pPr algn="ctr"/>
            <a:r>
              <a:rPr lang="ja-JP" altLang="en-US" b="1" u="sng">
                <a:latin typeface="メイリオ"/>
                <a:ea typeface="メイリオ"/>
              </a:rPr>
              <a:t>リズムゲームとは</a:t>
            </a:r>
          </a:p>
        </p:txBody>
      </p:sp>
      <p:sp>
        <p:nvSpPr>
          <p:cNvPr id="9" name="テキスト ボックス 8">
            <a:extLst>
              <a:ext uri="{FF2B5EF4-FFF2-40B4-BE49-F238E27FC236}">
                <a16:creationId xmlns:a16="http://schemas.microsoft.com/office/drawing/2014/main" id="{1BDE736F-7056-42C4-9E8E-C7AAD6C914F2}"/>
              </a:ext>
            </a:extLst>
          </p:cNvPr>
          <p:cNvSpPr txBox="1"/>
          <p:nvPr/>
        </p:nvSpPr>
        <p:spPr>
          <a:xfrm>
            <a:off x="267420" y="2999116"/>
            <a:ext cx="846538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600" b="1" u="sng">
                <a:highlight>
                  <a:srgbClr val="FFFF00"/>
                </a:highlight>
                <a:ea typeface="游ゴシック"/>
              </a:rPr>
              <a:t>今回はこれを参考にゲームを作った</a:t>
            </a:r>
          </a:p>
        </p:txBody>
      </p:sp>
      <p:sp>
        <p:nvSpPr>
          <p:cNvPr id="17" name="Arrow: Down 1">
            <a:extLst>
              <a:ext uri="{FF2B5EF4-FFF2-40B4-BE49-F238E27FC236}">
                <a16:creationId xmlns:a16="http://schemas.microsoft.com/office/drawing/2014/main" id="{20D39534-772A-44BC-8F54-2652ADD355E3}"/>
              </a:ext>
            </a:extLst>
          </p:cNvPr>
          <p:cNvSpPr/>
          <p:nvPr/>
        </p:nvSpPr>
        <p:spPr>
          <a:xfrm rot="-5400000">
            <a:off x="7736320" y="2920626"/>
            <a:ext cx="832689" cy="804333"/>
          </a:xfrm>
          <a:prstGeom prst="down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999064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64AA6EBF-2B4C-4CE6-B418-7E92F267C20C}"/>
              </a:ext>
            </a:extLst>
          </p:cNvPr>
          <p:cNvSpPr/>
          <p:nvPr/>
        </p:nvSpPr>
        <p:spPr>
          <a:xfrm>
            <a:off x="871654" y="1828800"/>
            <a:ext cx="9478535" cy="1068657"/>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835B6C19-6992-104C-AF23-765E91913389}"/>
              </a:ext>
            </a:extLst>
          </p:cNvPr>
          <p:cNvSpPr>
            <a:spLocks noGrp="1"/>
          </p:cNvSpPr>
          <p:nvPr>
            <p:ph type="title"/>
          </p:nvPr>
        </p:nvSpPr>
        <p:spPr>
          <a:xfrm>
            <a:off x="838200" y="365125"/>
            <a:ext cx="6352479" cy="1344148"/>
          </a:xfrm>
          <a:solidFill>
            <a:schemeClr val="accent4"/>
          </a:solidFill>
        </p:spPr>
        <p:txBody>
          <a:bodyPr/>
          <a:lstStyle/>
          <a:p>
            <a:pPr algn="ctr"/>
            <a:r>
              <a:rPr lang="ja-JP" altLang="en-US" b="1" u="sng">
                <a:latin typeface="メイリオ"/>
                <a:ea typeface="メイリオ"/>
              </a:rPr>
              <a:t>オリジナル要素の追加</a:t>
            </a:r>
          </a:p>
        </p:txBody>
      </p:sp>
      <p:sp>
        <p:nvSpPr>
          <p:cNvPr id="3" name="字幕 2">
            <a:extLst>
              <a:ext uri="{FF2B5EF4-FFF2-40B4-BE49-F238E27FC236}">
                <a16:creationId xmlns:a16="http://schemas.microsoft.com/office/drawing/2014/main" id="{F7AFE08D-3FDC-1B46-8A10-DF3A65F26DAB}"/>
              </a:ext>
            </a:extLst>
          </p:cNvPr>
          <p:cNvSpPr>
            <a:spLocks noGrp="1"/>
          </p:cNvSpPr>
          <p:nvPr>
            <p:ph idx="1"/>
          </p:nvPr>
        </p:nvSpPr>
        <p:spPr>
          <a:xfrm>
            <a:off x="838200" y="1825625"/>
            <a:ext cx="10506308" cy="4732337"/>
          </a:xfrm>
        </p:spPr>
        <p:txBody>
          <a:bodyPr vert="horz" lIns="91440" tIns="45720" rIns="91440" bIns="45720" rtlCol="0" anchor="t">
            <a:normAutofit/>
          </a:bodyPr>
          <a:lstStyle/>
          <a:p>
            <a:pPr marL="0" indent="0">
              <a:buNone/>
            </a:pPr>
            <a:r>
              <a:rPr lang="ja-JP" altLang="en-US" sz="3200">
                <a:ea typeface="游ゴシック"/>
              </a:rPr>
              <a:t>リズムゲームだけではオリジナルとは言えない...</a:t>
            </a:r>
          </a:p>
          <a:p>
            <a:pPr marL="0" indent="0">
              <a:buNone/>
            </a:pPr>
            <a:r>
              <a:rPr lang="ja-JP" altLang="en-US" sz="3200">
                <a:ea typeface="游ゴシック"/>
              </a:rPr>
              <a:t>　→</a:t>
            </a:r>
            <a:r>
              <a:rPr lang="ja-JP" altLang="en-US" sz="3200" b="1">
                <a:ea typeface="游ゴシック"/>
              </a:rPr>
              <a:t>何かを組み合わせて新しいものにしよう！</a:t>
            </a:r>
          </a:p>
          <a:p>
            <a:pPr marL="0" indent="0">
              <a:buNone/>
            </a:pPr>
            <a:endParaRPr lang="ja-JP" altLang="en-US" sz="3200">
              <a:ea typeface="游ゴシック"/>
            </a:endParaRPr>
          </a:p>
          <a:p>
            <a:pPr marL="0" indent="0">
              <a:buNone/>
            </a:pPr>
            <a:endParaRPr lang="ja-JP" altLang="en-US" sz="3200">
              <a:ea typeface="游ゴシック"/>
            </a:endParaRPr>
          </a:p>
          <a:p>
            <a:pPr marL="0" indent="0">
              <a:buNone/>
            </a:pPr>
            <a:endParaRPr lang="ja-JP" altLang="en-US" sz="3200">
              <a:ea typeface="游ゴシック"/>
            </a:endParaRPr>
          </a:p>
          <a:p>
            <a:pPr marL="0" indent="0">
              <a:buNone/>
            </a:pPr>
            <a:endParaRPr lang="ja-JP" altLang="en-US" sz="3200">
              <a:ea typeface="游ゴシック"/>
            </a:endParaRPr>
          </a:p>
          <a:p>
            <a:pPr marL="0" indent="0">
              <a:buNone/>
            </a:pPr>
            <a:endParaRPr lang="ja-JP" altLang="en-US" sz="3200">
              <a:ea typeface="游ゴシック"/>
            </a:endParaRPr>
          </a:p>
        </p:txBody>
      </p:sp>
      <p:sp>
        <p:nvSpPr>
          <p:cNvPr id="4" name="スライド番号プレースホルダー 3">
            <a:extLst>
              <a:ext uri="{FF2B5EF4-FFF2-40B4-BE49-F238E27FC236}">
                <a16:creationId xmlns:a16="http://schemas.microsoft.com/office/drawing/2014/main" id="{75528D51-E8F7-40B7-BB15-D718A5A64845}"/>
              </a:ext>
            </a:extLst>
          </p:cNvPr>
          <p:cNvSpPr>
            <a:spLocks noGrp="1"/>
          </p:cNvSpPr>
          <p:nvPr>
            <p:ph type="sldNum" sz="quarter" idx="12"/>
          </p:nvPr>
        </p:nvSpPr>
        <p:spPr/>
        <p:txBody>
          <a:bodyPr/>
          <a:lstStyle/>
          <a:p>
            <a:fld id="{6D22F896-40B5-4ADD-8801-0D06FADFA095}" type="slidenum">
              <a:rPr lang="en-US" sz="2000" b="1" smtClean="0"/>
              <a:pPr/>
              <a:t>5</a:t>
            </a:fld>
            <a:endParaRPr lang="en-US" sz="2000" b="1"/>
          </a:p>
        </p:txBody>
      </p:sp>
      <p:grpSp>
        <p:nvGrpSpPr>
          <p:cNvPr id="14" name="グループ化 13">
            <a:extLst>
              <a:ext uri="{FF2B5EF4-FFF2-40B4-BE49-F238E27FC236}">
                <a16:creationId xmlns:a16="http://schemas.microsoft.com/office/drawing/2014/main" id="{D0D0C3D9-62D5-4CF9-9DE6-89082FEB2B26}"/>
              </a:ext>
            </a:extLst>
          </p:cNvPr>
          <p:cNvGrpSpPr/>
          <p:nvPr/>
        </p:nvGrpSpPr>
        <p:grpSpPr>
          <a:xfrm>
            <a:off x="1286870" y="2496113"/>
            <a:ext cx="10493846" cy="4097319"/>
            <a:chOff x="1286870" y="2496113"/>
            <a:chExt cx="10493846" cy="4097319"/>
          </a:xfrm>
        </p:grpSpPr>
        <p:pic>
          <p:nvPicPr>
            <p:cNvPr id="9" name="Picture 9">
              <a:extLst>
                <a:ext uri="{FF2B5EF4-FFF2-40B4-BE49-F238E27FC236}">
                  <a16:creationId xmlns:a16="http://schemas.microsoft.com/office/drawing/2014/main" id="{BBAD3273-22C4-43DD-9021-E8CEB69DE1AB}"/>
                </a:ext>
              </a:extLst>
            </p:cNvPr>
            <p:cNvPicPr>
              <a:picLocks noChangeAspect="1"/>
            </p:cNvPicPr>
            <p:nvPr/>
          </p:nvPicPr>
          <p:blipFill rotWithShape="1">
            <a:blip r:embed="rId3"/>
            <a:srcRect l="24746" t="57785" r="-339" b="346"/>
            <a:stretch/>
          </p:blipFill>
          <p:spPr>
            <a:xfrm>
              <a:off x="6276279" y="3270228"/>
              <a:ext cx="3541919" cy="1920365"/>
            </a:xfrm>
            <a:prstGeom prst="rect">
              <a:avLst/>
            </a:prstGeom>
          </p:spPr>
        </p:pic>
        <p:pic>
          <p:nvPicPr>
            <p:cNvPr id="10" name="Picture 10">
              <a:extLst>
                <a:ext uri="{FF2B5EF4-FFF2-40B4-BE49-F238E27FC236}">
                  <a16:creationId xmlns:a16="http://schemas.microsoft.com/office/drawing/2014/main" id="{6A561D52-2E56-4C4D-87C6-BB436525136B}"/>
                </a:ext>
              </a:extLst>
            </p:cNvPr>
            <p:cNvPicPr>
              <a:picLocks noChangeAspect="1"/>
            </p:cNvPicPr>
            <p:nvPr/>
          </p:nvPicPr>
          <p:blipFill>
            <a:blip r:embed="rId4"/>
            <a:stretch>
              <a:fillRect/>
            </a:stretch>
          </p:blipFill>
          <p:spPr>
            <a:xfrm>
              <a:off x="8562278" y="2894395"/>
              <a:ext cx="3087029" cy="3699037"/>
            </a:xfrm>
            <a:prstGeom prst="rect">
              <a:avLst/>
            </a:prstGeom>
          </p:spPr>
        </p:pic>
        <p:pic>
          <p:nvPicPr>
            <p:cNvPr id="11" name="Picture 11">
              <a:extLst>
                <a:ext uri="{FF2B5EF4-FFF2-40B4-BE49-F238E27FC236}">
                  <a16:creationId xmlns:a16="http://schemas.microsoft.com/office/drawing/2014/main" id="{982B8F68-83F3-4924-8CE6-8491A1571D47}"/>
                </a:ext>
              </a:extLst>
            </p:cNvPr>
            <p:cNvPicPr>
              <a:picLocks noChangeAspect="1"/>
            </p:cNvPicPr>
            <p:nvPr/>
          </p:nvPicPr>
          <p:blipFill>
            <a:blip r:embed="rId5"/>
            <a:stretch>
              <a:fillRect/>
            </a:stretch>
          </p:blipFill>
          <p:spPr>
            <a:xfrm rot="1260000">
              <a:off x="10134051" y="2496113"/>
              <a:ext cx="1646665" cy="1674770"/>
            </a:xfrm>
            <a:prstGeom prst="rect">
              <a:avLst/>
            </a:prstGeom>
          </p:spPr>
        </p:pic>
        <p:pic>
          <p:nvPicPr>
            <p:cNvPr id="12" name="Picture 12">
              <a:extLst>
                <a:ext uri="{FF2B5EF4-FFF2-40B4-BE49-F238E27FC236}">
                  <a16:creationId xmlns:a16="http://schemas.microsoft.com/office/drawing/2014/main" id="{06B4DB1F-B3EB-431E-AE81-24374C63124B}"/>
                </a:ext>
              </a:extLst>
            </p:cNvPr>
            <p:cNvPicPr>
              <a:picLocks noChangeAspect="1"/>
            </p:cNvPicPr>
            <p:nvPr/>
          </p:nvPicPr>
          <p:blipFill>
            <a:blip r:embed="rId6"/>
            <a:stretch>
              <a:fillRect/>
            </a:stretch>
          </p:blipFill>
          <p:spPr>
            <a:xfrm rot="19500000">
              <a:off x="6904863" y="4869347"/>
              <a:ext cx="1450589" cy="1579061"/>
            </a:xfrm>
            <a:prstGeom prst="rect">
              <a:avLst/>
            </a:prstGeom>
          </p:spPr>
        </p:pic>
        <p:sp>
          <p:nvSpPr>
            <p:cNvPr id="7" name="TextBox 6">
              <a:extLst>
                <a:ext uri="{FF2B5EF4-FFF2-40B4-BE49-F238E27FC236}">
                  <a16:creationId xmlns:a16="http://schemas.microsoft.com/office/drawing/2014/main" id="{88622A86-03BB-45DD-B9D8-7E25A9BDE5AE}"/>
                </a:ext>
              </a:extLst>
            </p:cNvPr>
            <p:cNvSpPr txBox="1"/>
            <p:nvPr/>
          </p:nvSpPr>
          <p:spPr>
            <a:xfrm>
              <a:off x="1286870" y="2971041"/>
              <a:ext cx="371639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3200" b="1">
                  <a:ea typeface="游ゴシック"/>
                </a:rPr>
                <a:t>  「音楽」に着目</a:t>
              </a:r>
            </a:p>
          </p:txBody>
        </p:sp>
      </p:grpSp>
      <p:grpSp>
        <p:nvGrpSpPr>
          <p:cNvPr id="21" name="グループ化 20">
            <a:extLst>
              <a:ext uri="{FF2B5EF4-FFF2-40B4-BE49-F238E27FC236}">
                <a16:creationId xmlns:a16="http://schemas.microsoft.com/office/drawing/2014/main" id="{D381E525-F7B6-4AD3-B62E-8DF9F7CF1711}"/>
              </a:ext>
            </a:extLst>
          </p:cNvPr>
          <p:cNvGrpSpPr/>
          <p:nvPr/>
        </p:nvGrpSpPr>
        <p:grpSpPr>
          <a:xfrm>
            <a:off x="868910" y="4649877"/>
            <a:ext cx="5791200" cy="1887007"/>
            <a:chOff x="868910" y="4649877"/>
            <a:chExt cx="5791200" cy="1887007"/>
          </a:xfrm>
        </p:grpSpPr>
        <p:sp>
          <p:nvSpPr>
            <p:cNvPr id="5" name="Arrow: Down 4">
              <a:extLst>
                <a:ext uri="{FF2B5EF4-FFF2-40B4-BE49-F238E27FC236}">
                  <a16:creationId xmlns:a16="http://schemas.microsoft.com/office/drawing/2014/main" id="{94D0F29A-CE07-4183-9BE5-5269718E87F7}"/>
                </a:ext>
              </a:extLst>
            </p:cNvPr>
            <p:cNvSpPr/>
            <p:nvPr/>
          </p:nvSpPr>
          <p:spPr>
            <a:xfrm>
              <a:off x="2372330" y="4649877"/>
              <a:ext cx="1421779" cy="501806"/>
            </a:xfrm>
            <a:prstGeom prst="down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テキスト ボックス 7">
              <a:extLst>
                <a:ext uri="{FF2B5EF4-FFF2-40B4-BE49-F238E27FC236}">
                  <a16:creationId xmlns:a16="http://schemas.microsoft.com/office/drawing/2014/main" id="{CED110A5-646A-4BB9-BF12-9C61D3F7401C}"/>
                </a:ext>
              </a:extLst>
            </p:cNvPr>
            <p:cNvSpPr txBox="1"/>
            <p:nvPr/>
          </p:nvSpPr>
          <p:spPr>
            <a:xfrm>
              <a:off x="868910" y="5213445"/>
              <a:ext cx="579120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4000" b="1" u="sng">
                  <a:highlight>
                    <a:srgbClr val="FFFF00"/>
                  </a:highlight>
                  <a:ea typeface="游ゴシック"/>
                </a:rPr>
                <a:t>リズムゲームとアラーム</a:t>
              </a:r>
              <a:endParaRPr lang="ja-JP"/>
            </a:p>
            <a:p>
              <a:r>
                <a:rPr lang="ja-JP" altLang="en-US" sz="4000" b="1" u="sng">
                  <a:highlight>
                    <a:srgbClr val="FFFF00"/>
                  </a:highlight>
                  <a:ea typeface="游ゴシック"/>
                </a:rPr>
                <a:t>を組み合わせる！！</a:t>
              </a:r>
              <a:endParaRPr lang="ja-JP">
                <a:ea typeface="游ゴシック" panose="020B0400000000000000" pitchFamily="34" charset="-128"/>
              </a:endParaRPr>
            </a:p>
          </p:txBody>
        </p:sp>
      </p:grpSp>
      <p:grpSp>
        <p:nvGrpSpPr>
          <p:cNvPr id="20" name="グループ化 19">
            <a:extLst>
              <a:ext uri="{FF2B5EF4-FFF2-40B4-BE49-F238E27FC236}">
                <a16:creationId xmlns:a16="http://schemas.microsoft.com/office/drawing/2014/main" id="{F9163E41-948B-4E42-A8B1-B0E731994B99}"/>
              </a:ext>
            </a:extLst>
          </p:cNvPr>
          <p:cNvGrpSpPr/>
          <p:nvPr/>
        </p:nvGrpSpPr>
        <p:grpSpPr>
          <a:xfrm>
            <a:off x="1812877" y="3546682"/>
            <a:ext cx="2743200" cy="1114223"/>
            <a:chOff x="1812877" y="3546682"/>
            <a:chExt cx="2743200" cy="1114223"/>
          </a:xfrm>
        </p:grpSpPr>
        <p:sp>
          <p:nvSpPr>
            <p:cNvPr id="18" name="Arrow: Down 4">
              <a:extLst>
                <a:ext uri="{FF2B5EF4-FFF2-40B4-BE49-F238E27FC236}">
                  <a16:creationId xmlns:a16="http://schemas.microsoft.com/office/drawing/2014/main" id="{68D1E12A-3DB5-46B7-8DAF-28017FE7F3AB}"/>
                </a:ext>
              </a:extLst>
            </p:cNvPr>
            <p:cNvSpPr/>
            <p:nvPr/>
          </p:nvSpPr>
          <p:spPr>
            <a:xfrm>
              <a:off x="2372330" y="3546682"/>
              <a:ext cx="1421779" cy="501806"/>
            </a:xfrm>
            <a:prstGeom prst="down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en-US"/>
            </a:p>
          </p:txBody>
        </p:sp>
        <p:sp>
          <p:nvSpPr>
            <p:cNvPr id="19" name="テキスト ボックス 18">
              <a:extLst>
                <a:ext uri="{FF2B5EF4-FFF2-40B4-BE49-F238E27FC236}">
                  <a16:creationId xmlns:a16="http://schemas.microsoft.com/office/drawing/2014/main" id="{F9CD3121-BD2D-4EC0-8611-E779BF7B151B}"/>
                </a:ext>
              </a:extLst>
            </p:cNvPr>
            <p:cNvSpPr txBox="1"/>
            <p:nvPr/>
          </p:nvSpPr>
          <p:spPr>
            <a:xfrm>
              <a:off x="1812877" y="407613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200" b="1">
                  <a:ea typeface="游ゴシック"/>
                </a:rPr>
                <a:t>「アラーム」</a:t>
              </a:r>
            </a:p>
          </p:txBody>
        </p:sp>
      </p:grpSp>
    </p:spTree>
    <p:extLst>
      <p:ext uri="{BB962C8B-B14F-4D97-AF65-F5344CB8AC3E}">
        <p14:creationId xmlns:p14="http://schemas.microsoft.com/office/powerpoint/2010/main" val="218047986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up)">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up)">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75528D51-E8F7-40B7-BB15-D718A5A6484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22F896-40B5-4ADD-8801-0D06FADFA095}" type="slidenum">
              <a:rPr kumimoji="1" lang="en-US" sz="2000" b="1" i="0" u="none" strike="noStrike" kern="1200" cap="none" spc="0" normalizeH="0" baseline="0" noProof="0" smtClean="0">
                <a:ln>
                  <a:noFill/>
                </a:ln>
                <a:solidFill>
                  <a:prstClr val="black">
                    <a:tint val="75000"/>
                  </a:prstClr>
                </a:solidFill>
                <a:effectLst/>
                <a:uLnTx/>
                <a:uFillTx/>
                <a:latin typeface="游ゴシック"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1" lang="en-US" sz="2000" b="1" i="0" u="none" strike="noStrike" kern="1200" cap="none" spc="0" normalizeH="0" baseline="0" noProof="0">
              <a:ln>
                <a:noFill/>
              </a:ln>
              <a:solidFill>
                <a:prstClr val="black">
                  <a:tint val="75000"/>
                </a:prstClr>
              </a:solidFill>
              <a:effectLst/>
              <a:uLnTx/>
              <a:uFillTx/>
              <a:latin typeface="游ゴシック" panose="020F0502020204030204"/>
              <a:ea typeface="+mn-ea"/>
              <a:cs typeface="+mn-cs"/>
            </a:endParaRPr>
          </a:p>
        </p:txBody>
      </p:sp>
      <p:sp>
        <p:nvSpPr>
          <p:cNvPr id="7" name="テキスト ボックス 6">
            <a:extLst>
              <a:ext uri="{FF2B5EF4-FFF2-40B4-BE49-F238E27FC236}">
                <a16:creationId xmlns:a16="http://schemas.microsoft.com/office/drawing/2014/main" id="{C2E30CC0-1DBE-4EAD-95FF-6F9718AD3D50}"/>
              </a:ext>
            </a:extLst>
          </p:cNvPr>
          <p:cNvSpPr txBox="1"/>
          <p:nvPr/>
        </p:nvSpPr>
        <p:spPr>
          <a:xfrm>
            <a:off x="6096000" y="2340864"/>
            <a:ext cx="877163" cy="369332"/>
          </a:xfrm>
          <a:prstGeom prst="rect">
            <a:avLst/>
          </a:prstGeom>
          <a:noFill/>
        </p:spPr>
        <p:txBody>
          <a:bodyPr wrap="none" rtlCol="0">
            <a:spAutoFit/>
          </a:bodyPr>
          <a:lstStyle/>
          <a:p>
            <a:r>
              <a:rPr kumimoji="1" lang="ja-JP" altLang="en-US"/>
              <a:t>どうが</a:t>
            </a:r>
          </a:p>
        </p:txBody>
      </p:sp>
      <p:pic>
        <p:nvPicPr>
          <p:cNvPr id="2" name="RhythmAvi">
            <a:hlinkClick r:id="" action="ppaction://media"/>
            <a:extLst>
              <a:ext uri="{FF2B5EF4-FFF2-40B4-BE49-F238E27FC236}">
                <a16:creationId xmlns:a16="http://schemas.microsoft.com/office/drawing/2014/main" id="{13DCA4F6-7B28-477E-822B-3D088391393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35" y="325"/>
            <a:ext cx="12187592" cy="6857221"/>
          </a:xfrm>
          <a:prstGeom prst="rect">
            <a:avLst/>
          </a:prstGeom>
        </p:spPr>
      </p:pic>
    </p:spTree>
    <p:extLst>
      <p:ext uri="{BB962C8B-B14F-4D97-AF65-F5344CB8AC3E}">
        <p14:creationId xmlns:p14="http://schemas.microsoft.com/office/powerpoint/2010/main" val="104886451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6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5B6C19-6992-104C-AF23-765E91913389}"/>
              </a:ext>
            </a:extLst>
          </p:cNvPr>
          <p:cNvSpPr>
            <a:spLocks noGrp="1"/>
          </p:cNvSpPr>
          <p:nvPr>
            <p:ph type="title"/>
          </p:nvPr>
        </p:nvSpPr>
        <p:spPr>
          <a:xfrm>
            <a:off x="838200" y="365125"/>
            <a:ext cx="3609975" cy="1316038"/>
          </a:xfrm>
          <a:solidFill>
            <a:schemeClr val="accent4"/>
          </a:solidFill>
        </p:spPr>
        <p:txBody>
          <a:bodyPr/>
          <a:lstStyle/>
          <a:p>
            <a:pPr algn="ctr"/>
            <a:r>
              <a:rPr lang="ja-JP" altLang="en-US" b="1" u="sng">
                <a:latin typeface="メイリオ"/>
                <a:ea typeface="メイリオ"/>
              </a:rPr>
              <a:t>制作開始</a:t>
            </a:r>
            <a:r>
              <a:rPr kumimoji="1" lang="ja-JP" altLang="en-US" b="1" u="sng">
                <a:latin typeface="メイリオ"/>
                <a:ea typeface="メイリオ"/>
              </a:rPr>
              <a:t>！</a:t>
            </a:r>
          </a:p>
        </p:txBody>
      </p:sp>
      <p:sp>
        <p:nvSpPr>
          <p:cNvPr id="4" name="スライド番号プレースホルダー 3">
            <a:extLst>
              <a:ext uri="{FF2B5EF4-FFF2-40B4-BE49-F238E27FC236}">
                <a16:creationId xmlns:a16="http://schemas.microsoft.com/office/drawing/2014/main" id="{75528D51-E8F7-40B7-BB15-D718A5A64845}"/>
              </a:ext>
            </a:extLst>
          </p:cNvPr>
          <p:cNvSpPr>
            <a:spLocks noGrp="1"/>
          </p:cNvSpPr>
          <p:nvPr>
            <p:ph type="sldNum" sz="quarter" idx="12"/>
          </p:nvPr>
        </p:nvSpPr>
        <p:spPr/>
        <p:txBody>
          <a:bodyPr/>
          <a:lstStyle/>
          <a:p>
            <a:fld id="{6D22F896-40B5-4ADD-8801-0D06FADFA095}" type="slidenum">
              <a:rPr lang="en-US" sz="2000" b="1" smtClean="0"/>
              <a:pPr/>
              <a:t>7</a:t>
            </a:fld>
            <a:endParaRPr lang="en-US" sz="2000" b="1"/>
          </a:p>
        </p:txBody>
      </p:sp>
      <p:pic>
        <p:nvPicPr>
          <p:cNvPr id="1028" name="Picture 4" descr="Java言語とは？ダウンロード、過去の古いバージョン、アップデート(リビジョン) Java Archive | urashita.com 浦下.com  (ウラシタドットコム)">
            <a:extLst>
              <a:ext uri="{FF2B5EF4-FFF2-40B4-BE49-F238E27FC236}">
                <a16:creationId xmlns:a16="http://schemas.microsoft.com/office/drawing/2014/main" id="{B3011512-C542-4D1B-B3DF-B59C61EA23A8}"/>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22500" r="22500"/>
          <a:stretch/>
        </p:blipFill>
        <p:spPr bwMode="auto">
          <a:xfrm>
            <a:off x="9945933" y="2099257"/>
            <a:ext cx="1562888" cy="213121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ythonプログラミングを入門から学習！-基本文法をおさえるStep1 | BizLearn">
            <a:extLst>
              <a:ext uri="{FF2B5EF4-FFF2-40B4-BE49-F238E27FC236}">
                <a16:creationId xmlns:a16="http://schemas.microsoft.com/office/drawing/2014/main" id="{1DEE98DA-9A8E-41D9-976F-8D75F756D3A3}"/>
              </a:ext>
            </a:extLst>
          </p:cNvPr>
          <p:cNvPicPr>
            <a:picLocks noGrp="1" noChangeAspect="1" noChangeArrowheads="1"/>
          </p:cNvPicPr>
          <p:nvPr>
            <p:ph idx="1"/>
          </p:nvPr>
        </p:nvPicPr>
        <p:blipFill rotWithShape="1">
          <a:blip r:embed="rId4">
            <a:alphaModFix/>
            <a:extLst>
              <a:ext uri="{28A0092B-C50C-407E-A947-70E740481C1C}">
                <a14:useLocalDpi xmlns:a14="http://schemas.microsoft.com/office/drawing/2010/main" val="0"/>
              </a:ext>
            </a:extLst>
          </a:blip>
          <a:srcRect l="31385" t="12296" r="30138"/>
          <a:stretch/>
        </p:blipFill>
        <p:spPr bwMode="auto">
          <a:xfrm>
            <a:off x="6496397" y="3311228"/>
            <a:ext cx="2338297" cy="29980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デニス・リッチーはなぜ、C言語を作ったのか？ – 株式会社ライトコード">
            <a:extLst>
              <a:ext uri="{FF2B5EF4-FFF2-40B4-BE49-F238E27FC236}">
                <a16:creationId xmlns:a16="http://schemas.microsoft.com/office/drawing/2014/main" id="{89D787B1-40C4-444E-9777-75486CB842B5}"/>
              </a:ext>
            </a:extLst>
          </p:cNvPr>
          <p:cNvPicPr>
            <a:picLocks noChangeAspect="1" noChangeArrowheads="1"/>
          </p:cNvPicPr>
          <p:nvPr/>
        </p:nvPicPr>
        <p:blipFill rotWithShape="1">
          <a:blip r:embed="rId5">
            <a:alphaModFix/>
            <a:extLst>
              <a:ext uri="{28A0092B-C50C-407E-A947-70E740481C1C}">
                <a14:useLocalDpi xmlns:a14="http://schemas.microsoft.com/office/drawing/2010/main" val="0"/>
              </a:ext>
            </a:extLst>
          </a:blip>
          <a:srcRect l="32438" t="9558" r="32663" b="9277"/>
          <a:stretch/>
        </p:blipFill>
        <p:spPr bwMode="auto">
          <a:xfrm>
            <a:off x="8403549" y="1920275"/>
            <a:ext cx="1397200" cy="156443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4C11BF95-9FDB-4ED5-8CF4-5666DC52D83C}"/>
              </a:ext>
            </a:extLst>
          </p:cNvPr>
          <p:cNvSpPr txBox="1"/>
          <p:nvPr/>
        </p:nvSpPr>
        <p:spPr>
          <a:xfrm>
            <a:off x="838200" y="1690688"/>
            <a:ext cx="7420165" cy="5016758"/>
          </a:xfrm>
          <a:prstGeom prst="rect">
            <a:avLst/>
          </a:prstGeom>
          <a:noFill/>
        </p:spPr>
        <p:txBody>
          <a:bodyPr wrap="square" rtlCol="0">
            <a:spAutoFit/>
          </a:bodyPr>
          <a:lstStyle/>
          <a:p>
            <a:r>
              <a:rPr lang="en-US" altLang="ja-JP" sz="3200"/>
              <a:t>【</a:t>
            </a:r>
            <a:r>
              <a:rPr lang="ja-JP" altLang="en-US" sz="3200"/>
              <a:t>どの言語でプログラムしよう？？</a:t>
            </a:r>
            <a:r>
              <a:rPr lang="en-US" altLang="ja-JP" sz="3200"/>
              <a:t>】</a:t>
            </a:r>
          </a:p>
          <a:p>
            <a:pPr marL="685800" indent="-685800">
              <a:buFont typeface="Arial" panose="020B0604020202020204" pitchFamily="34" charset="0"/>
              <a:buChar char="•"/>
            </a:pPr>
            <a:r>
              <a:rPr kumimoji="1" lang="ja-JP" altLang="en-US" sz="3200"/>
              <a:t>メンバーの誰かが書いたことがある</a:t>
            </a:r>
            <a:endParaRPr kumimoji="1" lang="en-US" altLang="ja-JP" sz="3200"/>
          </a:p>
          <a:p>
            <a:pPr marL="685800" indent="-685800">
              <a:buFont typeface="Arial" panose="020B0604020202020204" pitchFamily="34" charset="0"/>
              <a:buChar char="•"/>
            </a:pPr>
            <a:r>
              <a:rPr lang="ja-JP" altLang="en-US" sz="3200"/>
              <a:t>すぐに習得できる</a:t>
            </a:r>
            <a:endParaRPr lang="en-US" altLang="ja-JP" sz="3200"/>
          </a:p>
          <a:p>
            <a:pPr marL="685800" indent="-685800">
              <a:buFont typeface="Arial" panose="020B0604020202020204" pitchFamily="34" charset="0"/>
              <a:buChar char="•"/>
            </a:pPr>
            <a:r>
              <a:rPr lang="ja-JP" altLang="en-US" sz="3200"/>
              <a:t>複数人で開発しやすい</a:t>
            </a:r>
            <a:endParaRPr lang="en-US" altLang="ja-JP" sz="3200"/>
          </a:p>
          <a:p>
            <a:pPr marL="685800" indent="-685800">
              <a:buFont typeface="Arial" panose="020B0604020202020204" pitchFamily="34" charset="0"/>
              <a:buChar char="•"/>
            </a:pPr>
            <a:endParaRPr lang="en-US" altLang="ja-JP" sz="3200" b="1" u="sng"/>
          </a:p>
          <a:p>
            <a:r>
              <a:rPr kumimoji="1" lang="en-US" altLang="ja-JP" sz="3200"/>
              <a:t>【</a:t>
            </a:r>
            <a:r>
              <a:rPr kumimoji="1" lang="ja-JP" altLang="en-US" sz="3200"/>
              <a:t>役割分担</a:t>
            </a:r>
            <a:r>
              <a:rPr kumimoji="1" lang="en-US" altLang="ja-JP" sz="3200"/>
              <a:t>】</a:t>
            </a:r>
          </a:p>
          <a:p>
            <a:pPr marL="457200" indent="-457200">
              <a:buFont typeface="Arial" panose="020B0604020202020204" pitchFamily="34" charset="0"/>
              <a:buChar char="•"/>
            </a:pPr>
            <a:r>
              <a:rPr lang="ja-JP" altLang="en-US" sz="3200"/>
              <a:t>リズムゲーム部分の制作</a:t>
            </a:r>
            <a:endParaRPr lang="en-US" altLang="ja-JP" sz="3200"/>
          </a:p>
          <a:p>
            <a:pPr marL="457200" indent="-457200">
              <a:buFont typeface="Arial" panose="020B0604020202020204" pitchFamily="34" charset="0"/>
              <a:buChar char="•"/>
            </a:pPr>
            <a:r>
              <a:rPr kumimoji="1" lang="ja-JP" altLang="en-US" sz="3200"/>
              <a:t>アラーム部分の制作</a:t>
            </a:r>
            <a:endParaRPr kumimoji="1" lang="en-US" altLang="ja-JP" sz="3200"/>
          </a:p>
          <a:p>
            <a:pPr marL="457200" indent="-457200">
              <a:buFont typeface="Arial" panose="020B0604020202020204" pitchFamily="34" charset="0"/>
              <a:buChar char="•"/>
            </a:pPr>
            <a:r>
              <a:rPr kumimoji="1" lang="ja-JP" altLang="en-US" sz="3200"/>
              <a:t>譜面の制作</a:t>
            </a:r>
            <a:endParaRPr kumimoji="1" lang="en-US" altLang="ja-JP" sz="3200"/>
          </a:p>
          <a:p>
            <a:pPr marL="457200" indent="-457200">
              <a:buFont typeface="Arial" panose="020B0604020202020204" pitchFamily="34" charset="0"/>
              <a:buChar char="•"/>
            </a:pPr>
            <a:r>
              <a:rPr kumimoji="1" lang="ja-JP" altLang="en-US" sz="3200"/>
              <a:t>発表資料の作成</a:t>
            </a:r>
            <a:endParaRPr kumimoji="1" lang="en-US" altLang="ja-JP" sz="3200"/>
          </a:p>
        </p:txBody>
      </p:sp>
      <p:pic>
        <p:nvPicPr>
          <p:cNvPr id="1032" name="Picture 8" descr="Unityが354億円でストリーミング技術会社「Parsec」を買収、クラウド進出への布石か - GIGAZINE">
            <a:extLst>
              <a:ext uri="{FF2B5EF4-FFF2-40B4-BE49-F238E27FC236}">
                <a16:creationId xmlns:a16="http://schemas.microsoft.com/office/drawing/2014/main" id="{61090901-2B0E-4407-AA7B-8BC3A4BAE067}"/>
              </a:ext>
            </a:extLst>
          </p:cNvPr>
          <p:cNvPicPr>
            <a:picLocks noChangeAspect="1" noChangeArrowheads="1"/>
          </p:cNvPicPr>
          <p:nvPr/>
        </p:nvPicPr>
        <p:blipFill>
          <a:blip r:embed="rId6">
            <a:alphaModFix/>
            <a:extLst>
              <a:ext uri="{28A0092B-C50C-407E-A947-70E740481C1C}">
                <a14:useLocalDpi xmlns:a14="http://schemas.microsoft.com/office/drawing/2010/main" val="0"/>
              </a:ext>
            </a:extLst>
          </a:blip>
          <a:srcRect/>
          <a:stretch>
            <a:fillRect/>
          </a:stretch>
        </p:blipFill>
        <p:spPr bwMode="auto">
          <a:xfrm>
            <a:off x="9066503" y="4367813"/>
            <a:ext cx="2782051" cy="156443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0A281F85-7C8F-4F0B-A4BA-B9E7D4E556EF}"/>
              </a:ext>
            </a:extLst>
          </p:cNvPr>
          <p:cNvSpPr txBox="1"/>
          <p:nvPr/>
        </p:nvSpPr>
        <p:spPr>
          <a:xfrm>
            <a:off x="8935032" y="2585485"/>
            <a:ext cx="3235181" cy="584775"/>
          </a:xfrm>
          <a:prstGeom prst="rect">
            <a:avLst/>
          </a:prstGeom>
          <a:noFill/>
        </p:spPr>
        <p:txBody>
          <a:bodyPr wrap="none" rtlCol="0">
            <a:spAutoFit/>
          </a:bodyPr>
          <a:lstStyle/>
          <a:p>
            <a:r>
              <a:rPr kumimoji="1" lang="en-US" altLang="ja-JP" sz="3200" b="1" u="sng">
                <a:highlight>
                  <a:srgbClr val="FFFF00"/>
                </a:highlight>
              </a:rPr>
              <a:t>Python</a:t>
            </a:r>
            <a:r>
              <a:rPr kumimoji="1" lang="ja-JP" altLang="en-US" sz="3200" b="1" u="sng">
                <a:highlight>
                  <a:srgbClr val="FFFF00"/>
                </a:highlight>
              </a:rPr>
              <a:t>に決定！</a:t>
            </a:r>
          </a:p>
        </p:txBody>
      </p:sp>
      <p:sp>
        <p:nvSpPr>
          <p:cNvPr id="5" name="右中かっこ 4">
            <a:extLst>
              <a:ext uri="{FF2B5EF4-FFF2-40B4-BE49-F238E27FC236}">
                <a16:creationId xmlns:a16="http://schemas.microsoft.com/office/drawing/2014/main" id="{DA7309C8-02A3-4FB8-BCF1-A7FCEB6D9B11}"/>
              </a:ext>
            </a:extLst>
          </p:cNvPr>
          <p:cNvSpPr/>
          <p:nvPr/>
        </p:nvSpPr>
        <p:spPr>
          <a:xfrm>
            <a:off x="8403549" y="2003879"/>
            <a:ext cx="531483" cy="1882384"/>
          </a:xfrm>
          <a:prstGeom prst="rightBrace">
            <a:avLst/>
          </a:prstGeom>
          <a:ln w="762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6BB1A592-159A-4A5B-AB2D-03404D8DB903}"/>
              </a:ext>
            </a:extLst>
          </p:cNvPr>
          <p:cNvSpPr/>
          <p:nvPr/>
        </p:nvSpPr>
        <p:spPr>
          <a:xfrm>
            <a:off x="683179" y="3886263"/>
            <a:ext cx="5412821" cy="2821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4199121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1030"/>
                                        </p:tgtEl>
                                      </p:cBhvr>
                                    </p:animEffect>
                                    <p:anim calcmode="lin" valueType="num">
                                      <p:cBhvr>
                                        <p:cTn id="7" dur="1000"/>
                                        <p:tgtEl>
                                          <p:spTgt spid="1030"/>
                                        </p:tgtEl>
                                        <p:attrNameLst>
                                          <p:attrName>ppt_x</p:attrName>
                                        </p:attrNameLst>
                                      </p:cBhvr>
                                      <p:tavLst>
                                        <p:tav tm="0">
                                          <p:val>
                                            <p:strVal val="ppt_x"/>
                                          </p:val>
                                        </p:tav>
                                        <p:tav tm="100000">
                                          <p:val>
                                            <p:strVal val="ppt_x"/>
                                          </p:val>
                                        </p:tav>
                                      </p:tavLst>
                                    </p:anim>
                                    <p:anim calcmode="lin" valueType="num">
                                      <p:cBhvr>
                                        <p:cTn id="8" dur="1000"/>
                                        <p:tgtEl>
                                          <p:spTgt spid="1030"/>
                                        </p:tgtEl>
                                        <p:attrNameLst>
                                          <p:attrName>ppt_y</p:attrName>
                                        </p:attrNameLst>
                                      </p:cBhvr>
                                      <p:tavLst>
                                        <p:tav tm="0">
                                          <p:val>
                                            <p:strVal val="ppt_y"/>
                                          </p:val>
                                        </p:tav>
                                        <p:tav tm="100000">
                                          <p:val>
                                            <p:strVal val="ppt_y+.1"/>
                                          </p:val>
                                        </p:tav>
                                      </p:tavLst>
                                    </p:anim>
                                    <p:set>
                                      <p:cBhvr>
                                        <p:cTn id="9" dur="1" fill="hold">
                                          <p:stCondLst>
                                            <p:cond delay="999"/>
                                          </p:stCondLst>
                                        </p:cTn>
                                        <p:tgtEl>
                                          <p:spTgt spid="1030"/>
                                        </p:tgtEl>
                                        <p:attrNameLst>
                                          <p:attrName>style.visibility</p:attrName>
                                        </p:attrNameLst>
                                      </p:cBhvr>
                                      <p:to>
                                        <p:strVal val="hidden"/>
                                      </p:to>
                                    </p:set>
                                  </p:childTnLst>
                                </p:cTn>
                              </p:par>
                              <p:par>
                                <p:cTn id="10" presetID="22" presetClass="entr" presetSubtype="4"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par>
                                <p:cTn id="13" presetID="42" presetClass="exit" presetSubtype="0" fill="hold" nodeType="withEffect">
                                  <p:stCondLst>
                                    <p:cond delay="0"/>
                                  </p:stCondLst>
                                  <p:childTnLst>
                                    <p:animEffect transition="out" filter="fade">
                                      <p:cBhvr>
                                        <p:cTn id="14" dur="1000"/>
                                        <p:tgtEl>
                                          <p:spTgt spid="1028"/>
                                        </p:tgtEl>
                                      </p:cBhvr>
                                    </p:animEffect>
                                    <p:anim calcmode="lin" valueType="num">
                                      <p:cBhvr>
                                        <p:cTn id="15" dur="1000"/>
                                        <p:tgtEl>
                                          <p:spTgt spid="1028"/>
                                        </p:tgtEl>
                                        <p:attrNameLst>
                                          <p:attrName>ppt_x</p:attrName>
                                        </p:attrNameLst>
                                      </p:cBhvr>
                                      <p:tavLst>
                                        <p:tav tm="0">
                                          <p:val>
                                            <p:strVal val="ppt_x"/>
                                          </p:val>
                                        </p:tav>
                                        <p:tav tm="100000">
                                          <p:val>
                                            <p:strVal val="ppt_x"/>
                                          </p:val>
                                        </p:tav>
                                      </p:tavLst>
                                    </p:anim>
                                    <p:anim calcmode="lin" valueType="num">
                                      <p:cBhvr>
                                        <p:cTn id="16" dur="1000"/>
                                        <p:tgtEl>
                                          <p:spTgt spid="1028"/>
                                        </p:tgtEl>
                                        <p:attrNameLst>
                                          <p:attrName>ppt_y</p:attrName>
                                        </p:attrNameLst>
                                      </p:cBhvr>
                                      <p:tavLst>
                                        <p:tav tm="0">
                                          <p:val>
                                            <p:strVal val="ppt_y"/>
                                          </p:val>
                                        </p:tav>
                                        <p:tav tm="100000">
                                          <p:val>
                                            <p:strVal val="ppt_y+.1"/>
                                          </p:val>
                                        </p:tav>
                                      </p:tavLst>
                                    </p:anim>
                                    <p:set>
                                      <p:cBhvr>
                                        <p:cTn id="17" dur="1" fill="hold">
                                          <p:stCondLst>
                                            <p:cond delay="999"/>
                                          </p:stCondLst>
                                        </p:cTn>
                                        <p:tgtEl>
                                          <p:spTgt spid="1028"/>
                                        </p:tgtEl>
                                        <p:attrNameLst>
                                          <p:attrName>style.visibility</p:attrName>
                                        </p:attrNameLst>
                                      </p:cBhvr>
                                      <p:to>
                                        <p:strVal val="hidden"/>
                                      </p:to>
                                    </p:set>
                                  </p:childTnLst>
                                </p:cTn>
                              </p:par>
                              <p:par>
                                <p:cTn id="18" presetID="42" presetClass="exit" presetSubtype="0" fill="hold" nodeType="withEffect">
                                  <p:stCondLst>
                                    <p:cond delay="0"/>
                                  </p:stCondLst>
                                  <p:childTnLst>
                                    <p:animEffect transition="out" filter="fade">
                                      <p:cBhvr>
                                        <p:cTn id="19" dur="1000"/>
                                        <p:tgtEl>
                                          <p:spTgt spid="1032"/>
                                        </p:tgtEl>
                                      </p:cBhvr>
                                    </p:animEffect>
                                    <p:anim calcmode="lin" valueType="num">
                                      <p:cBhvr>
                                        <p:cTn id="20" dur="1000"/>
                                        <p:tgtEl>
                                          <p:spTgt spid="1032"/>
                                        </p:tgtEl>
                                        <p:attrNameLst>
                                          <p:attrName>ppt_x</p:attrName>
                                        </p:attrNameLst>
                                      </p:cBhvr>
                                      <p:tavLst>
                                        <p:tav tm="0">
                                          <p:val>
                                            <p:strVal val="ppt_x"/>
                                          </p:val>
                                        </p:tav>
                                        <p:tav tm="100000">
                                          <p:val>
                                            <p:strVal val="ppt_x"/>
                                          </p:val>
                                        </p:tav>
                                      </p:tavLst>
                                    </p:anim>
                                    <p:anim calcmode="lin" valueType="num">
                                      <p:cBhvr>
                                        <p:cTn id="21" dur="1000"/>
                                        <p:tgtEl>
                                          <p:spTgt spid="1032"/>
                                        </p:tgtEl>
                                        <p:attrNameLst>
                                          <p:attrName>ppt_y</p:attrName>
                                        </p:attrNameLst>
                                      </p:cBhvr>
                                      <p:tavLst>
                                        <p:tav tm="0">
                                          <p:val>
                                            <p:strVal val="ppt_y"/>
                                          </p:val>
                                        </p:tav>
                                        <p:tav tm="100000">
                                          <p:val>
                                            <p:strVal val="ppt_y+.1"/>
                                          </p:val>
                                        </p:tav>
                                      </p:tavLst>
                                    </p:anim>
                                    <p:set>
                                      <p:cBhvr>
                                        <p:cTn id="22" dur="1" fill="hold">
                                          <p:stCondLst>
                                            <p:cond delay="999"/>
                                          </p:stCondLst>
                                        </p:cTn>
                                        <p:tgtEl>
                                          <p:spTgt spid="1032"/>
                                        </p:tgtEl>
                                        <p:attrNameLst>
                                          <p:attrName>style.visibility</p:attrName>
                                        </p:attrNameLst>
                                      </p:cBhvr>
                                      <p:to>
                                        <p:strVal val="hidden"/>
                                      </p:to>
                                    </p:set>
                                  </p:childTnLst>
                                </p:cTn>
                              </p:par>
                              <p:par>
                                <p:cTn id="23" presetID="42"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p:cTn id="26" dur="1000" fill="hold"/>
                                        <p:tgtEl>
                                          <p:spTgt spid="3"/>
                                        </p:tgtEl>
                                        <p:attrNameLst>
                                          <p:attrName>ppt_x</p:attrName>
                                        </p:attrNameLst>
                                      </p:cBhvr>
                                      <p:tavLst>
                                        <p:tav tm="0">
                                          <p:val>
                                            <p:strVal val="#ppt_x"/>
                                          </p:val>
                                        </p:tav>
                                        <p:tav tm="100000">
                                          <p:val>
                                            <p:strVal val="#ppt_x"/>
                                          </p:val>
                                        </p:tav>
                                      </p:tavLst>
                                    </p:anim>
                                    <p:anim calcmode="lin" valueType="num">
                                      <p:cBhvr>
                                        <p:cTn id="2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0" nodeType="clickEffect">
                                  <p:stCondLst>
                                    <p:cond delay="0"/>
                                  </p:stCondLst>
                                  <p:childTnLst>
                                    <p:animEffect transition="out" filter="wipe(up)">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75528D51-E8F7-40B7-BB15-D718A5A64845}"/>
              </a:ext>
            </a:extLst>
          </p:cNvPr>
          <p:cNvSpPr>
            <a:spLocks noGrp="1"/>
          </p:cNvSpPr>
          <p:nvPr>
            <p:ph type="sldNum" sz="quarter" idx="12"/>
          </p:nvPr>
        </p:nvSpPr>
        <p:spPr/>
        <p:txBody>
          <a:bodyPr/>
          <a:lstStyle/>
          <a:p>
            <a:fld id="{6D22F896-40B5-4ADD-8801-0D06FADFA095}" type="slidenum">
              <a:rPr lang="en-US" sz="2000" b="1" smtClean="0"/>
              <a:pPr/>
              <a:t>8</a:t>
            </a:fld>
            <a:endParaRPr lang="en-US" sz="2000" b="1"/>
          </a:p>
        </p:txBody>
      </p:sp>
      <p:sp>
        <p:nvSpPr>
          <p:cNvPr id="14" name="テキスト ボックス 13">
            <a:extLst>
              <a:ext uri="{FF2B5EF4-FFF2-40B4-BE49-F238E27FC236}">
                <a16:creationId xmlns:a16="http://schemas.microsoft.com/office/drawing/2014/main" id="{B994FFC6-7C22-45AB-A97B-7A5C1237CEC7}"/>
              </a:ext>
            </a:extLst>
          </p:cNvPr>
          <p:cNvSpPr txBox="1"/>
          <p:nvPr/>
        </p:nvSpPr>
        <p:spPr>
          <a:xfrm>
            <a:off x="5596359" y="1715226"/>
            <a:ext cx="4015819" cy="523220"/>
          </a:xfrm>
          <a:prstGeom prst="rect">
            <a:avLst/>
          </a:prstGeom>
          <a:noFill/>
        </p:spPr>
        <p:txBody>
          <a:bodyPr wrap="square" rtlCol="0">
            <a:spAutoFit/>
          </a:bodyPr>
          <a:lstStyle/>
          <a:p>
            <a:r>
              <a:rPr kumimoji="1" lang="en-US" altLang="ja-JP" sz="2800"/>
              <a:t>【</a:t>
            </a:r>
            <a:r>
              <a:rPr kumimoji="1" lang="ja-JP" altLang="en-US" sz="2800"/>
              <a:t>パネルの</a:t>
            </a:r>
            <a:r>
              <a:rPr kumimoji="1" lang="ja-JP" altLang="en-US" sz="2800">
                <a:latin typeface="+mn-ea"/>
              </a:rPr>
              <a:t>遅延</a:t>
            </a:r>
            <a:r>
              <a:rPr kumimoji="1" lang="ja-JP" altLang="en-US" sz="2800"/>
              <a:t>調整</a:t>
            </a:r>
            <a:r>
              <a:rPr kumimoji="1" lang="en-US" altLang="ja-JP" sz="2800"/>
              <a:t>】</a:t>
            </a:r>
            <a:endParaRPr kumimoji="1" lang="ja-JP" altLang="en-US" sz="2800"/>
          </a:p>
        </p:txBody>
      </p:sp>
      <p:pic>
        <p:nvPicPr>
          <p:cNvPr id="15" name="図 14" descr="テキスト が含まれている画像&#10;&#10;自動的に生成された説明">
            <a:extLst>
              <a:ext uri="{FF2B5EF4-FFF2-40B4-BE49-F238E27FC236}">
                <a16:creationId xmlns:a16="http://schemas.microsoft.com/office/drawing/2014/main" id="{92810E88-371A-4570-B8AD-F9904807CF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6681" y="2193246"/>
            <a:ext cx="2705415" cy="4210303"/>
          </a:xfrm>
          <a:prstGeom prst="rect">
            <a:avLst/>
          </a:prstGeom>
        </p:spPr>
      </p:pic>
      <p:sp>
        <p:nvSpPr>
          <p:cNvPr id="17" name="テキスト ボックス 16">
            <a:extLst>
              <a:ext uri="{FF2B5EF4-FFF2-40B4-BE49-F238E27FC236}">
                <a16:creationId xmlns:a16="http://schemas.microsoft.com/office/drawing/2014/main" id="{93BB7486-5D3D-48DE-B786-7834D3D16C87}"/>
              </a:ext>
            </a:extLst>
          </p:cNvPr>
          <p:cNvSpPr txBox="1"/>
          <p:nvPr/>
        </p:nvSpPr>
        <p:spPr>
          <a:xfrm>
            <a:off x="9123746" y="1694041"/>
            <a:ext cx="3068254" cy="523220"/>
          </a:xfrm>
          <a:prstGeom prst="rect">
            <a:avLst/>
          </a:prstGeom>
          <a:noFill/>
        </p:spPr>
        <p:txBody>
          <a:bodyPr wrap="square" rtlCol="0">
            <a:spAutoFit/>
          </a:bodyPr>
          <a:lstStyle/>
          <a:p>
            <a:r>
              <a:rPr kumimoji="1" lang="en-US" altLang="ja-JP" sz="2800"/>
              <a:t>【Score maker】</a:t>
            </a:r>
            <a:endParaRPr kumimoji="1" lang="ja-JP" altLang="en-US" sz="2800"/>
          </a:p>
        </p:txBody>
      </p:sp>
      <p:pic>
        <p:nvPicPr>
          <p:cNvPr id="18" name="図 17" descr="カレンダー&#10;&#10;自動的に生成された説明">
            <a:extLst>
              <a:ext uri="{FF2B5EF4-FFF2-40B4-BE49-F238E27FC236}">
                <a16:creationId xmlns:a16="http://schemas.microsoft.com/office/drawing/2014/main" id="{ADCAF100-02AF-4BDF-8D34-4C79854A7F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0491" y="2227388"/>
            <a:ext cx="2705415" cy="4187219"/>
          </a:xfrm>
          <a:prstGeom prst="rect">
            <a:avLst/>
          </a:prstGeom>
        </p:spPr>
      </p:pic>
      <p:sp>
        <p:nvSpPr>
          <p:cNvPr id="10" name="タイトル 1">
            <a:extLst>
              <a:ext uri="{FF2B5EF4-FFF2-40B4-BE49-F238E27FC236}">
                <a16:creationId xmlns:a16="http://schemas.microsoft.com/office/drawing/2014/main" id="{C596BCF1-26EC-4909-9BCE-6743FDE7EB0B}"/>
              </a:ext>
            </a:extLst>
          </p:cNvPr>
          <p:cNvSpPr>
            <a:spLocks noGrp="1"/>
          </p:cNvSpPr>
          <p:nvPr>
            <p:ph type="title"/>
          </p:nvPr>
        </p:nvSpPr>
        <p:spPr>
          <a:xfrm>
            <a:off x="828908" y="365125"/>
            <a:ext cx="10265078" cy="1344148"/>
          </a:xfrm>
          <a:solidFill>
            <a:schemeClr val="accent4"/>
          </a:solidFill>
        </p:spPr>
        <p:txBody>
          <a:bodyPr>
            <a:normAutofit/>
          </a:bodyPr>
          <a:lstStyle/>
          <a:p>
            <a:pPr algn="ctr"/>
            <a:r>
              <a:rPr lang="ja-JP" altLang="en-US" b="1" u="sng">
                <a:latin typeface="メイリオ"/>
                <a:ea typeface="メイリオ"/>
              </a:rPr>
              <a:t>ユーザに寄り添った設定機能の追加</a:t>
            </a:r>
          </a:p>
        </p:txBody>
      </p:sp>
      <p:grpSp>
        <p:nvGrpSpPr>
          <p:cNvPr id="6" name="グループ化 5">
            <a:extLst>
              <a:ext uri="{FF2B5EF4-FFF2-40B4-BE49-F238E27FC236}">
                <a16:creationId xmlns:a16="http://schemas.microsoft.com/office/drawing/2014/main" id="{4C0511F5-C48A-46C9-8132-256F37FC3EF7}"/>
              </a:ext>
            </a:extLst>
          </p:cNvPr>
          <p:cNvGrpSpPr/>
          <p:nvPr/>
        </p:nvGrpSpPr>
        <p:grpSpPr>
          <a:xfrm>
            <a:off x="-86263" y="2685280"/>
            <a:ext cx="5683027" cy="2062103"/>
            <a:chOff x="-86263" y="2685280"/>
            <a:chExt cx="5683027" cy="2062103"/>
          </a:xfrm>
        </p:grpSpPr>
        <p:sp>
          <p:nvSpPr>
            <p:cNvPr id="16" name="テキスト ボックス 15">
              <a:extLst>
                <a:ext uri="{FF2B5EF4-FFF2-40B4-BE49-F238E27FC236}">
                  <a16:creationId xmlns:a16="http://schemas.microsoft.com/office/drawing/2014/main" id="{3BC99E9A-EF88-4FC9-8D47-C50EF9753EBC}"/>
                </a:ext>
              </a:extLst>
            </p:cNvPr>
            <p:cNvSpPr txBox="1"/>
            <p:nvPr/>
          </p:nvSpPr>
          <p:spPr>
            <a:xfrm>
              <a:off x="-86263" y="2685280"/>
              <a:ext cx="5683027" cy="2062103"/>
            </a:xfrm>
            <a:prstGeom prst="rect">
              <a:avLst/>
            </a:prstGeom>
            <a:noFill/>
          </p:spPr>
          <p:txBody>
            <a:bodyPr wrap="square" lIns="91440" tIns="45720" rIns="91440" bIns="45720" rtlCol="0" anchor="t">
              <a:spAutoFit/>
            </a:bodyPr>
            <a:lstStyle/>
            <a:p>
              <a:pPr algn="ctr"/>
              <a:endParaRPr lang="ja-JP" altLang="en-US" sz="3200">
                <a:ea typeface="游ゴシック"/>
              </a:endParaRPr>
            </a:p>
            <a:p>
              <a:pPr algn="ctr"/>
              <a:endParaRPr kumimoji="1" lang="ja-JP" altLang="en-US" sz="3200"/>
            </a:p>
            <a:p>
              <a:pPr algn="ctr"/>
              <a:r>
                <a:rPr kumimoji="1" lang="ja-JP" altLang="en-US" sz="3200" b="1" u="sng">
                  <a:highlight>
                    <a:srgbClr val="FFFF00"/>
                  </a:highlight>
                </a:rPr>
                <a:t>調整機能の実装</a:t>
              </a:r>
            </a:p>
            <a:p>
              <a:pPr algn="ctr"/>
              <a:endParaRPr kumimoji="1" lang="en-US" altLang="ja-JP" sz="3200"/>
            </a:p>
          </p:txBody>
        </p:sp>
        <p:sp>
          <p:nvSpPr>
            <p:cNvPr id="21" name="Arrow: Down 1">
              <a:extLst>
                <a:ext uri="{FF2B5EF4-FFF2-40B4-BE49-F238E27FC236}">
                  <a16:creationId xmlns:a16="http://schemas.microsoft.com/office/drawing/2014/main" id="{F0B31ADF-5D82-4EA4-BE35-7AA7096E6A12}"/>
                </a:ext>
              </a:extLst>
            </p:cNvPr>
            <p:cNvSpPr/>
            <p:nvPr/>
          </p:nvSpPr>
          <p:spPr>
            <a:xfrm>
              <a:off x="2403518" y="2975463"/>
              <a:ext cx="808105" cy="549936"/>
            </a:xfrm>
            <a:prstGeom prst="down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グループ化 7">
            <a:extLst>
              <a:ext uri="{FF2B5EF4-FFF2-40B4-BE49-F238E27FC236}">
                <a16:creationId xmlns:a16="http://schemas.microsoft.com/office/drawing/2014/main" id="{DD4FC9B7-E643-4C4B-8ED8-99D4C4F1D7C1}"/>
              </a:ext>
            </a:extLst>
          </p:cNvPr>
          <p:cNvGrpSpPr/>
          <p:nvPr/>
        </p:nvGrpSpPr>
        <p:grpSpPr>
          <a:xfrm>
            <a:off x="-35569" y="4584898"/>
            <a:ext cx="5804209" cy="2123658"/>
            <a:chOff x="-35569" y="4584898"/>
            <a:chExt cx="5804209" cy="2123658"/>
          </a:xfrm>
        </p:grpSpPr>
        <p:sp>
          <p:nvSpPr>
            <p:cNvPr id="19" name="テキスト ボックス 18">
              <a:extLst>
                <a:ext uri="{FF2B5EF4-FFF2-40B4-BE49-F238E27FC236}">
                  <a16:creationId xmlns:a16="http://schemas.microsoft.com/office/drawing/2014/main" id="{C741C286-4DCE-4BB4-B53A-83E5F3203565}"/>
                </a:ext>
              </a:extLst>
            </p:cNvPr>
            <p:cNvSpPr txBox="1"/>
            <p:nvPr/>
          </p:nvSpPr>
          <p:spPr>
            <a:xfrm>
              <a:off x="-35569" y="4584898"/>
              <a:ext cx="5804209" cy="2123658"/>
            </a:xfrm>
            <a:prstGeom prst="rect">
              <a:avLst/>
            </a:prstGeom>
            <a:noFill/>
          </p:spPr>
          <p:txBody>
            <a:bodyPr wrap="square" lIns="91440" tIns="45720" rIns="91440" bIns="45720" rtlCol="0" anchor="t">
              <a:spAutoFit/>
            </a:bodyPr>
            <a:lstStyle/>
            <a:p>
              <a:pPr algn="ctr"/>
              <a:endParaRPr lang="ja-JP" altLang="en-US" sz="3200">
                <a:ea typeface="游ゴシック"/>
              </a:endParaRPr>
            </a:p>
            <a:p>
              <a:pPr algn="ctr"/>
              <a:endParaRPr lang="en-US" altLang="ja-JP" sz="3200"/>
            </a:p>
            <a:p>
              <a:pPr algn="ctr"/>
              <a:r>
                <a:rPr kumimoji="1" lang="ja-JP" altLang="en-US" sz="3200" b="1" u="sng">
                  <a:highlight>
                    <a:srgbClr val="FFFF00"/>
                  </a:highlight>
                </a:rPr>
                <a:t>譜面自作アプリの実装</a:t>
              </a:r>
              <a:endParaRPr kumimoji="1" lang="en-US" altLang="ja-JP" sz="3200" b="1" u="sng">
                <a:highlight>
                  <a:srgbClr val="FFFF00"/>
                </a:highlight>
              </a:endParaRPr>
            </a:p>
            <a:p>
              <a:r>
                <a:rPr lang="en-US" altLang="ja-JP">
                  <a:ea typeface="游ゴシック"/>
                </a:rPr>
                <a:t>※</a:t>
              </a:r>
              <a:r>
                <a:rPr lang="ja-JP" altLang="en-US">
                  <a:ea typeface="游ゴシック"/>
                </a:rPr>
                <a:t>譜面とはどのタイミングでどのパネルを叩くべきかを示すもの</a:t>
              </a:r>
              <a:endParaRPr kumimoji="1" lang="en-US" altLang="ja-JP">
                <a:ea typeface="游ゴシック"/>
              </a:endParaRPr>
            </a:p>
          </p:txBody>
        </p:sp>
        <p:sp>
          <p:nvSpPr>
            <p:cNvPr id="22" name="Arrow: Down 1">
              <a:extLst>
                <a:ext uri="{FF2B5EF4-FFF2-40B4-BE49-F238E27FC236}">
                  <a16:creationId xmlns:a16="http://schemas.microsoft.com/office/drawing/2014/main" id="{147222C3-D2E5-4666-9784-8D9B823F085D}"/>
                </a:ext>
              </a:extLst>
            </p:cNvPr>
            <p:cNvSpPr/>
            <p:nvPr/>
          </p:nvSpPr>
          <p:spPr>
            <a:xfrm>
              <a:off x="2403517" y="5049755"/>
              <a:ext cx="808105" cy="549936"/>
            </a:xfrm>
            <a:prstGeom prst="down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テキスト ボックス 4">
            <a:extLst>
              <a:ext uri="{FF2B5EF4-FFF2-40B4-BE49-F238E27FC236}">
                <a16:creationId xmlns:a16="http://schemas.microsoft.com/office/drawing/2014/main" id="{F4F83812-01EF-486E-8C25-AA0BF321B37C}"/>
              </a:ext>
            </a:extLst>
          </p:cNvPr>
          <p:cNvSpPr txBox="1"/>
          <p:nvPr/>
        </p:nvSpPr>
        <p:spPr>
          <a:xfrm>
            <a:off x="294377" y="1947772"/>
            <a:ext cx="5014822"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3200">
                <a:ea typeface="游ゴシック"/>
              </a:rPr>
              <a:t>端末によって</a:t>
            </a:r>
          </a:p>
          <a:p>
            <a:pPr algn="ctr"/>
            <a:r>
              <a:rPr lang="ja-JP" altLang="en-US" sz="3200">
                <a:ea typeface="游ゴシック"/>
              </a:rPr>
              <a:t>パネルと音にズレがある</a:t>
            </a:r>
          </a:p>
        </p:txBody>
      </p:sp>
      <p:sp>
        <p:nvSpPr>
          <p:cNvPr id="7" name="テキスト ボックス 6">
            <a:extLst>
              <a:ext uri="{FF2B5EF4-FFF2-40B4-BE49-F238E27FC236}">
                <a16:creationId xmlns:a16="http://schemas.microsoft.com/office/drawing/2014/main" id="{4A8E5D50-D464-40F1-B4F3-4C98CC742BB0}"/>
              </a:ext>
            </a:extLst>
          </p:cNvPr>
          <p:cNvSpPr txBox="1"/>
          <p:nvPr/>
        </p:nvSpPr>
        <p:spPr>
          <a:xfrm>
            <a:off x="767931" y="4376647"/>
            <a:ext cx="397965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200">
                <a:ea typeface="游ゴシック"/>
              </a:rPr>
              <a:t>好きな曲で起きたい</a:t>
            </a:r>
          </a:p>
        </p:txBody>
      </p:sp>
    </p:spTree>
    <p:extLst>
      <p:ext uri="{BB962C8B-B14F-4D97-AF65-F5344CB8AC3E}">
        <p14:creationId xmlns:p14="http://schemas.microsoft.com/office/powerpoint/2010/main" val="173888227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5B6C19-6992-104C-AF23-765E91913389}"/>
              </a:ext>
            </a:extLst>
          </p:cNvPr>
          <p:cNvSpPr>
            <a:spLocks noGrp="1"/>
          </p:cNvSpPr>
          <p:nvPr>
            <p:ph type="title"/>
          </p:nvPr>
        </p:nvSpPr>
        <p:spPr>
          <a:xfrm>
            <a:off x="838200" y="365125"/>
            <a:ext cx="4698381" cy="1344148"/>
          </a:xfrm>
          <a:solidFill>
            <a:schemeClr val="accent4"/>
          </a:solidFill>
        </p:spPr>
        <p:txBody>
          <a:bodyPr/>
          <a:lstStyle/>
          <a:p>
            <a:pPr algn="ctr"/>
            <a:r>
              <a:rPr lang="ja-JP" altLang="en-US" b="1" u="sng">
                <a:latin typeface="メイリオ"/>
                <a:ea typeface="メイリオ"/>
              </a:rPr>
              <a:t>こだわりポイント</a:t>
            </a:r>
            <a:endParaRPr lang="ja-JP" altLang="en-US" b="1" u="sng">
              <a:latin typeface="メイリオ" panose="020B0604030504040204" pitchFamily="50" charset="-128"/>
              <a:ea typeface="メイリオ" panose="020B0604030504040204" pitchFamily="50" charset="-128"/>
            </a:endParaRPr>
          </a:p>
        </p:txBody>
      </p:sp>
      <p:sp>
        <p:nvSpPr>
          <p:cNvPr id="4" name="スライド番号プレースホルダー 3">
            <a:extLst>
              <a:ext uri="{FF2B5EF4-FFF2-40B4-BE49-F238E27FC236}">
                <a16:creationId xmlns:a16="http://schemas.microsoft.com/office/drawing/2014/main" id="{75528D51-E8F7-40B7-BB15-D718A5A64845}"/>
              </a:ext>
            </a:extLst>
          </p:cNvPr>
          <p:cNvSpPr>
            <a:spLocks noGrp="1"/>
          </p:cNvSpPr>
          <p:nvPr>
            <p:ph type="sldNum" sz="quarter" idx="12"/>
          </p:nvPr>
        </p:nvSpPr>
        <p:spPr/>
        <p:txBody>
          <a:bodyPr/>
          <a:lstStyle/>
          <a:p>
            <a:fld id="{6D22F896-40B5-4ADD-8801-0D06FADFA095}" type="slidenum">
              <a:rPr lang="en-US" sz="2000" b="1" smtClean="0"/>
              <a:pPr/>
              <a:t>9</a:t>
            </a:fld>
            <a:endParaRPr lang="en-US" sz="2000" b="1"/>
          </a:p>
        </p:txBody>
      </p:sp>
      <p:pic>
        <p:nvPicPr>
          <p:cNvPr id="6" name="図 11" descr="グラフィカル ユーザー インターフェイス が含まれている画像&#10;&#10;自動的に生成された説明">
            <a:extLst>
              <a:ext uri="{FF2B5EF4-FFF2-40B4-BE49-F238E27FC236}">
                <a16:creationId xmlns:a16="http://schemas.microsoft.com/office/drawing/2014/main" id="{8D8FFC55-2F7F-4EFD-950A-656C978174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943" y="1829735"/>
            <a:ext cx="2264930" cy="3472269"/>
          </a:xfrm>
          <a:prstGeom prst="rect">
            <a:avLst/>
          </a:prstGeom>
        </p:spPr>
      </p:pic>
      <p:grpSp>
        <p:nvGrpSpPr>
          <p:cNvPr id="3" name="グループ化 2">
            <a:extLst>
              <a:ext uri="{FF2B5EF4-FFF2-40B4-BE49-F238E27FC236}">
                <a16:creationId xmlns:a16="http://schemas.microsoft.com/office/drawing/2014/main" id="{1CFBE0A7-5A0D-409E-BEDE-57AE7975F8AD}"/>
              </a:ext>
            </a:extLst>
          </p:cNvPr>
          <p:cNvGrpSpPr/>
          <p:nvPr/>
        </p:nvGrpSpPr>
        <p:grpSpPr>
          <a:xfrm>
            <a:off x="424511" y="1826089"/>
            <a:ext cx="10992400" cy="3547703"/>
            <a:chOff x="424511" y="1826089"/>
            <a:chExt cx="10992400" cy="3547703"/>
          </a:xfrm>
        </p:grpSpPr>
        <p:cxnSp>
          <p:nvCxnSpPr>
            <p:cNvPr id="8" name="Straight Arrow Connector 7">
              <a:extLst>
                <a:ext uri="{FF2B5EF4-FFF2-40B4-BE49-F238E27FC236}">
                  <a16:creationId xmlns:a16="http://schemas.microsoft.com/office/drawing/2014/main" id="{803DC092-B333-4FAC-964A-E99084CE8258}"/>
                </a:ext>
              </a:extLst>
            </p:cNvPr>
            <p:cNvCxnSpPr/>
            <p:nvPr/>
          </p:nvCxnSpPr>
          <p:spPr>
            <a:xfrm flipV="1">
              <a:off x="6831747" y="2668625"/>
              <a:ext cx="1133707" cy="343831"/>
            </a:xfrm>
            <a:prstGeom prst="straightConnector1">
              <a:avLst/>
            </a:prstGeom>
            <a:ln w="28575">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9" name="Straight Arrow Connector 8">
              <a:extLst>
                <a:ext uri="{FF2B5EF4-FFF2-40B4-BE49-F238E27FC236}">
                  <a16:creationId xmlns:a16="http://schemas.microsoft.com/office/drawing/2014/main" id="{4C019501-F46A-4956-A390-279FB16D340F}"/>
                </a:ext>
              </a:extLst>
            </p:cNvPr>
            <p:cNvCxnSpPr/>
            <p:nvPr/>
          </p:nvCxnSpPr>
          <p:spPr>
            <a:xfrm>
              <a:off x="6565746" y="4196112"/>
              <a:ext cx="1133705" cy="362413"/>
            </a:xfrm>
            <a:prstGeom prst="straightConnector1">
              <a:avLst/>
            </a:prstGeom>
            <a:ln w="28575"/>
          </p:spPr>
          <p:style>
            <a:lnRef idx="1">
              <a:schemeClr val="accent4"/>
            </a:lnRef>
            <a:fillRef idx="0">
              <a:schemeClr val="accent4"/>
            </a:fillRef>
            <a:effectRef idx="0">
              <a:schemeClr val="accent4"/>
            </a:effectRef>
            <a:fontRef idx="minor">
              <a:schemeClr val="tx1"/>
            </a:fontRef>
          </p:style>
        </p:cxnSp>
        <p:sp>
          <p:nvSpPr>
            <p:cNvPr id="10" name="Rectangle: Rounded Corners 9">
              <a:extLst>
                <a:ext uri="{FF2B5EF4-FFF2-40B4-BE49-F238E27FC236}">
                  <a16:creationId xmlns:a16="http://schemas.microsoft.com/office/drawing/2014/main" id="{3E654648-4F03-41A3-9D96-6F5D89C54977}"/>
                </a:ext>
              </a:extLst>
            </p:cNvPr>
            <p:cNvSpPr/>
            <p:nvPr/>
          </p:nvSpPr>
          <p:spPr>
            <a:xfrm>
              <a:off x="7284362" y="3870995"/>
              <a:ext cx="4132549" cy="1263583"/>
            </a:xfrm>
            <a:prstGeom prst="roundRect">
              <a:avLst/>
            </a:prstGeom>
            <a:ln w="57150"/>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ja-JP" altLang="en-US" sz="2800" b="1">
                  <a:ea typeface="游ゴシック"/>
                </a:rPr>
                <a:t>28fpsのアニメーション</a:t>
              </a:r>
            </a:p>
          </p:txBody>
        </p:sp>
        <p:sp>
          <p:nvSpPr>
            <p:cNvPr id="15" name="Rectangle: Rounded Corners 14">
              <a:extLst>
                <a:ext uri="{FF2B5EF4-FFF2-40B4-BE49-F238E27FC236}">
                  <a16:creationId xmlns:a16="http://schemas.microsoft.com/office/drawing/2014/main" id="{12A34E34-2215-415C-8883-840722101A80}"/>
                </a:ext>
              </a:extLst>
            </p:cNvPr>
            <p:cNvSpPr/>
            <p:nvPr/>
          </p:nvSpPr>
          <p:spPr>
            <a:xfrm>
              <a:off x="7281337" y="1826089"/>
              <a:ext cx="3990431" cy="1253736"/>
            </a:xfrm>
            <a:prstGeom prst="roundRect">
              <a:avLst/>
            </a:prstGeom>
            <a:ln w="57150"/>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ja-JP" altLang="en-US" sz="2800" b="1">
                  <a:ea typeface="游ゴシック"/>
                </a:rPr>
                <a:t>４段階のスコア判定</a:t>
              </a:r>
            </a:p>
          </p:txBody>
        </p:sp>
        <p:sp>
          <p:nvSpPr>
            <p:cNvPr id="16" name="Rectangle: Rounded Corners 15">
              <a:extLst>
                <a:ext uri="{FF2B5EF4-FFF2-40B4-BE49-F238E27FC236}">
                  <a16:creationId xmlns:a16="http://schemas.microsoft.com/office/drawing/2014/main" id="{E6125423-5504-451B-BFAD-F9DFDF680471}"/>
                </a:ext>
              </a:extLst>
            </p:cNvPr>
            <p:cNvSpPr/>
            <p:nvPr/>
          </p:nvSpPr>
          <p:spPr>
            <a:xfrm>
              <a:off x="530712" y="2123787"/>
              <a:ext cx="3688131" cy="1251414"/>
            </a:xfrm>
            <a:prstGeom prst="roundRect">
              <a:avLst/>
            </a:prstGeom>
            <a:ln w="57150">
              <a:solidFill>
                <a:schemeClr val="tx2">
                  <a:lumMod val="50000"/>
                </a:schemeClr>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ja-JP" altLang="en-US" sz="2800" b="1">
                  <a:ea typeface="游ゴシック"/>
                </a:rPr>
                <a:t>シンプルな配色とUI</a:t>
              </a:r>
              <a:endParaRPr lang="ja-JP" sz="2800" b="1">
                <a:ea typeface="游ゴシック"/>
              </a:endParaRPr>
            </a:p>
          </p:txBody>
        </p:sp>
        <p:cxnSp>
          <p:nvCxnSpPr>
            <p:cNvPr id="17" name="Straight Arrow Connector 16">
              <a:extLst>
                <a:ext uri="{FF2B5EF4-FFF2-40B4-BE49-F238E27FC236}">
                  <a16:creationId xmlns:a16="http://schemas.microsoft.com/office/drawing/2014/main" id="{335D2C44-17DE-42BD-AA3B-D347CE0CDEE1}"/>
                </a:ext>
              </a:extLst>
            </p:cNvPr>
            <p:cNvCxnSpPr/>
            <p:nvPr/>
          </p:nvCxnSpPr>
          <p:spPr>
            <a:xfrm>
              <a:off x="4221323" y="2716137"/>
              <a:ext cx="502147" cy="46578"/>
            </a:xfrm>
            <a:prstGeom prst="straightConnector1">
              <a:avLst/>
            </a:prstGeom>
            <a:ln w="28575"/>
          </p:spPr>
          <p:style>
            <a:lnRef idx="1">
              <a:schemeClr val="dk1"/>
            </a:lnRef>
            <a:fillRef idx="0">
              <a:schemeClr val="dk1"/>
            </a:fillRef>
            <a:effectRef idx="0">
              <a:schemeClr val="dk1"/>
            </a:effectRef>
            <a:fontRef idx="minor">
              <a:schemeClr val="tx1"/>
            </a:fontRef>
          </p:style>
        </p:cxnSp>
        <p:sp>
          <p:nvSpPr>
            <p:cNvPr id="18" name="Rectangle: Rounded Corners 17">
              <a:extLst>
                <a:ext uri="{FF2B5EF4-FFF2-40B4-BE49-F238E27FC236}">
                  <a16:creationId xmlns:a16="http://schemas.microsoft.com/office/drawing/2014/main" id="{10B72056-771E-400F-8476-E92DF7E7EE52}"/>
                </a:ext>
              </a:extLst>
            </p:cNvPr>
            <p:cNvSpPr/>
            <p:nvPr/>
          </p:nvSpPr>
          <p:spPr>
            <a:xfrm>
              <a:off x="424511" y="4141051"/>
              <a:ext cx="3940537" cy="1232741"/>
            </a:xfrm>
            <a:prstGeom prst="roundRect">
              <a:avLst/>
            </a:prstGeom>
            <a:ln w="57150"/>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ja-JP" altLang="en-US" sz="2800" b="1">
                  <a:ea typeface="游ゴシック"/>
                </a:rPr>
                <a:t>アラームに合った譜面</a:t>
              </a:r>
            </a:p>
          </p:txBody>
        </p:sp>
        <p:cxnSp>
          <p:nvCxnSpPr>
            <p:cNvPr id="19" name="Straight Arrow Connector 18">
              <a:extLst>
                <a:ext uri="{FF2B5EF4-FFF2-40B4-BE49-F238E27FC236}">
                  <a16:creationId xmlns:a16="http://schemas.microsoft.com/office/drawing/2014/main" id="{14AC22E9-424E-4A49-8A8D-67FD48455A49}"/>
                </a:ext>
              </a:extLst>
            </p:cNvPr>
            <p:cNvCxnSpPr/>
            <p:nvPr/>
          </p:nvCxnSpPr>
          <p:spPr>
            <a:xfrm flipV="1">
              <a:off x="4392420" y="4197273"/>
              <a:ext cx="771291" cy="473926"/>
            </a:xfrm>
            <a:prstGeom prst="straightConnector1">
              <a:avLst/>
            </a:prstGeom>
            <a:ln w="28575"/>
          </p:spPr>
          <p:style>
            <a:lnRef idx="1">
              <a:schemeClr val="accent1"/>
            </a:lnRef>
            <a:fillRef idx="0">
              <a:schemeClr val="accent1"/>
            </a:fillRef>
            <a:effectRef idx="0">
              <a:schemeClr val="accent1"/>
            </a:effectRef>
            <a:fontRef idx="minor">
              <a:schemeClr val="tx1"/>
            </a:fontRef>
          </p:style>
        </p:cxnSp>
      </p:grpSp>
      <p:sp>
        <p:nvSpPr>
          <p:cNvPr id="22" name="Content Placeholder 21">
            <a:extLst>
              <a:ext uri="{FF2B5EF4-FFF2-40B4-BE49-F238E27FC236}">
                <a16:creationId xmlns:a16="http://schemas.microsoft.com/office/drawing/2014/main" id="{D84D2989-04B1-41A7-861F-6B6D47AA001A}"/>
              </a:ext>
            </a:extLst>
          </p:cNvPr>
          <p:cNvSpPr>
            <a:spLocks noGrp="1"/>
          </p:cNvSpPr>
          <p:nvPr>
            <p:ph idx="1"/>
          </p:nvPr>
        </p:nvSpPr>
        <p:spPr>
          <a:xfrm>
            <a:off x="838200" y="5700674"/>
            <a:ext cx="10506308" cy="736484"/>
          </a:xfrm>
        </p:spPr>
        <p:txBody>
          <a:bodyPr vert="horz" lIns="91440" tIns="45720" rIns="91440" bIns="45720" rtlCol="0" anchor="t">
            <a:normAutofit/>
          </a:bodyPr>
          <a:lstStyle/>
          <a:p>
            <a:pPr marL="0" indent="0">
              <a:buNone/>
            </a:pPr>
            <a:r>
              <a:rPr lang="ja-JP" altLang="en-US" b="1" u="sng">
                <a:highlight>
                  <a:srgbClr val="FFFF00"/>
                </a:highlight>
                <a:ea typeface="游ゴシック"/>
              </a:rPr>
              <a:t>様々なこだわりのおかげでシンプルで使いやすいアプリができた</a:t>
            </a:r>
          </a:p>
        </p:txBody>
      </p:sp>
    </p:spTree>
    <p:extLst>
      <p:ext uri="{BB962C8B-B14F-4D97-AF65-F5344CB8AC3E}">
        <p14:creationId xmlns:p14="http://schemas.microsoft.com/office/powerpoint/2010/main" val="409356877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10" presetClass="entr" presetSubtype="0" fill="hold" grpId="0" nodeType="afterEffect">
                                  <p:stCondLst>
                                    <p:cond delay="100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948</Words>
  <Application>Microsoft Office PowerPoint</Application>
  <PresentationFormat>ワイド画面</PresentationFormat>
  <Paragraphs>142</Paragraphs>
  <Slides>11</Slides>
  <Notes>11</Notes>
  <HiddenSlides>0</HiddenSlides>
  <MMClips>1</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11</vt:i4>
      </vt:variant>
    </vt:vector>
  </HeadingPairs>
  <TitlesOfParts>
    <vt:vector size="19" baseType="lpstr">
      <vt:lpstr>メイリオ</vt:lpstr>
      <vt:lpstr>游ゴシック</vt:lpstr>
      <vt:lpstr>游ゴシック Light</vt:lpstr>
      <vt:lpstr>arial</vt:lpstr>
      <vt:lpstr>arial</vt:lpstr>
      <vt:lpstr>Calibri</vt:lpstr>
      <vt:lpstr>Wingdings</vt:lpstr>
      <vt:lpstr>Office テーマ</vt:lpstr>
      <vt:lpstr>PowerPoint プレゼンテーション</vt:lpstr>
      <vt:lpstr>SDPBL(2)で取り組んだ課題</vt:lpstr>
      <vt:lpstr>ブレインストーミング</vt:lpstr>
      <vt:lpstr>リズムゲームとは</vt:lpstr>
      <vt:lpstr>オリジナル要素の追加</vt:lpstr>
      <vt:lpstr>PowerPoint プレゼンテーション</vt:lpstr>
      <vt:lpstr>制作開始！</vt:lpstr>
      <vt:lpstr>ユーザに寄り添った設定機能の追加</vt:lpstr>
      <vt:lpstr>こだわりポイント</vt:lpstr>
      <vt:lpstr>今後の展望</vt:lpstr>
      <vt:lpstr>このアラームで起きたくなったあなた！</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g2021079</dc:creator>
  <cp:lastModifiedBy>2021079眞柄圭佑</cp:lastModifiedBy>
  <cp:revision>41</cp:revision>
  <cp:lastPrinted>2021-10-27T14:49:57Z</cp:lastPrinted>
  <dcterms:created xsi:type="dcterms:W3CDTF">2021-10-26T09:31:35Z</dcterms:created>
  <dcterms:modified xsi:type="dcterms:W3CDTF">2023-04-20T17:32:59Z</dcterms:modified>
  <cp:contentStatus>最終版</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